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3526" r:id="rId3"/>
    <p:sldId id="3565" r:id="rId4"/>
    <p:sldId id="3674" r:id="rId5"/>
    <p:sldId id="3616" r:id="rId6"/>
    <p:sldId id="3622" r:id="rId7"/>
    <p:sldId id="3675" r:id="rId8"/>
    <p:sldId id="3704" r:id="rId9"/>
    <p:sldId id="3705" r:id="rId10"/>
    <p:sldId id="3706" r:id="rId11"/>
    <p:sldId id="3707" r:id="rId12"/>
    <p:sldId id="3708" r:id="rId13"/>
    <p:sldId id="3709" r:id="rId14"/>
    <p:sldId id="3701" r:id="rId15"/>
    <p:sldId id="3710" r:id="rId16"/>
    <p:sldId id="3711" r:id="rId17"/>
    <p:sldId id="3680" r:id="rId18"/>
    <p:sldId id="3693" r:id="rId19"/>
    <p:sldId id="3694" r:id="rId20"/>
    <p:sldId id="3695" r:id="rId21"/>
    <p:sldId id="3681" r:id="rId22"/>
    <p:sldId id="3696" r:id="rId23"/>
    <p:sldId id="3697" r:id="rId24"/>
    <p:sldId id="3698" r:id="rId25"/>
    <p:sldId id="3699" r:id="rId26"/>
    <p:sldId id="3712" r:id="rId27"/>
    <p:sldId id="3713" r:id="rId28"/>
    <p:sldId id="3714" r:id="rId29"/>
    <p:sldId id="3715" r:id="rId30"/>
    <p:sldId id="3716" r:id="rId31"/>
    <p:sldId id="3717" r:id="rId32"/>
    <p:sldId id="258" r:id="rId33"/>
  </p:sldIdLst>
  <p:sldSz cx="9144000" cy="6858000" type="screen4x3"/>
  <p:notesSz cx="6858000" cy="9144000"/>
  <p:defaultTextStyle>
    <a:defPPr>
      <a:defRPr lang="id-ID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42" autoAdjust="0"/>
    <p:restoredTop sz="94567"/>
  </p:normalViewPr>
  <p:slideViewPr>
    <p:cSldViewPr>
      <p:cViewPr varScale="1">
        <p:scale>
          <a:sx n="87" d="100"/>
          <a:sy n="87" d="100"/>
        </p:scale>
        <p:origin x="143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jpeg>
</file>

<file path=ppt/media/image29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1AE3F2B-49EC-9364-2678-63927B096D0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518D9F-B65B-652F-DDED-7E968FD4513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321D2230-01F1-B74D-9E98-38B6D403EF67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87226F0D-EFCD-035A-3212-3F0155F93A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d-ID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EE5F055-5BB5-AE05-BCF6-941AA35F3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d-ID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6B51AE-DD23-8F25-1B5E-8DC7C62C544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837201-8398-028B-6C09-DD1D656964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49D7690B-55C0-AF4A-A943-4CA13299CF44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5BA3B7-7924-221F-3A14-56DBA1694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6A0570-4E20-DA4D-B3F7-6A220DA1C34A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DAB5E-D5BF-F2A2-CB24-16046F8B1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95E0B-9622-FD50-A787-1E89C64D0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D1ABB2-5421-734E-B24A-70A7F8CC78B1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1904673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660BB-AF05-0828-8AD0-2AACABB68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8254DC-9883-364C-BC93-5AEE8D564347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22FC2-52C0-5DD6-D836-8A4D10D61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B64F6-C3F8-11FE-9641-46ACAE8F2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FF6E3-2667-5A48-AB51-2658D2AB5E65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2797645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BD4E4-71AA-448F-15BE-977936970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B8186E-F78E-4242-8ECD-2287984EA13B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54389-FDBB-A423-7EC9-F8F1A95BA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76E864-5604-B0F4-3F32-AACA789FB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D945B5-D046-5647-81E9-37B534FCA2E8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4010583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89CCB-C4EE-0B15-C5E0-AC21FE64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A651FE-A65C-1045-AF75-8CBC22EAD77F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821FA-550D-59A2-8C76-BFDA18F60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B496B-2E1E-A7AE-553C-89ACD526E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DD254C-56ED-E24E-80BB-6243EF5A5A43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315231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B30A9-5416-6C03-7002-8E550CF2A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C71667-A668-1140-8258-054324A8E4BA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3AA55-CAD6-5836-8F35-93D1CF7D5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0CA36-DE62-FEC2-18F8-6DB6E1886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8E8405-5DA0-BB48-92DF-57DFD8B64D49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1157434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F7719F9-6F00-EDFA-2531-67BDE4A39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99703E-BAE0-5441-A893-0D0E4E35A26E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9BA5206-032F-6FB3-D14A-9E273893A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ED504E2-73FA-A3A1-5900-EC89F7E8B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528E47-537A-4D44-A6AA-50E63507D099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3330171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8DDA00D-C765-FADD-B74E-FAA991AB1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E97D5D-4461-C74F-91A4-02BDA266F1C8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2FD1793-0A8F-2485-105A-8D7ABE72E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DBC1911-CF28-DA6D-1D75-9D93D3409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41947F-5B7B-F94E-A62F-6262E6687077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1885089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80FE944-A6F5-F4E2-8184-68A20AE7A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6AA62E-6466-F24D-AB24-3A7643263087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FB5C2D4-370C-3AFC-32D5-012BE709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F2DA856-1737-BFD8-4DDA-73BF3966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A942C8-2366-F04C-8642-713F60066A51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199499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70827A3-F51B-EDD2-736F-13C6BCB4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8E4E49-5AA9-C04E-AE14-1BDDEF04B538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7073008-353C-6858-90A8-ADFB7A8C8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7492294-92B7-24C6-B3AF-61BBB198F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278130-7BD9-F242-8906-901E6475B90C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390927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DA6EB17-4B4D-4111-27C4-45C3ADC66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B1DFC2-308E-0D49-ACC4-586C0781517E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C35F234-D83D-0581-E7BA-8097BD7F6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73F594E-A3E0-FB1E-675B-4405612C3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D709E2-361A-C64C-84AA-B207AE9FC46E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522442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id-ID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076BEBB-CFAB-4CD9-2EA6-ED5D312DB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6DF761-DA73-5946-95D7-2538BA4F561C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4CA8B0-B158-9307-3C56-1FC3626D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EE432F-80B8-301C-013B-8EBAAE0A1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D4160A-DD2D-4245-9E18-803F89C31BF1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2873793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9BEF8087-8B49-B1BC-A6FC-F9F9EB392C7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id-ID" altLang="en-US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9201E251-67B2-AA27-09A9-34DC7C6FC4B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id-ID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E13A5-D0F9-666D-9326-D769ECB546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B5622C6D-D8DD-7944-976E-C2C389C7A0CD}" type="datetimeFigureOut">
              <a:rPr lang="id-ID" altLang="en-US"/>
              <a:pPr>
                <a:defRPr/>
              </a:pPr>
              <a:t>27/09/22</a:t>
            </a:fld>
            <a:endParaRPr lang="id-ID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B4A8E-1966-7321-B9DB-D54AA2F4D8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Calibri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F59D6-8FE6-14E0-CC13-537363FD84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6D9D67FC-1B7C-964B-A55D-D2C777F60C8F}" type="slidenum">
              <a:rPr lang="id-ID" altLang="en-US"/>
              <a:pPr>
                <a:defRPr/>
              </a:pPr>
              <a:t>‹#›</a:t>
            </a:fld>
            <a:endParaRPr lang="id-ID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.sg/url?sa=t&amp;rct=j&amp;q=&amp;esrc=s&amp;source=web&amp;cd=&amp;cad=rja&amp;uact=8&amp;ved=2ahUKEwjJ8r3CpaL6AhXH33MBHZ9MA44QFnoECAMQAQ&amp;url=https%3A%2F%2Fwww.nti.org%2Fmedia%2Fpdfs%2FEducation_Curriculum_Slides.pdf%3F_%3D1395161031&amp;usg=AOvVaw1XRSZuo0cvSJiMzGrNcaG4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.sg/url?sa=t&amp;rct=j&amp;q=&amp;esrc=s&amp;source=web&amp;cd=&amp;cad=rja&amp;uact=8&amp;ved=2ahUKEwjJ8r3CpaL6AhXH33MBHZ9MA44QFnoECAMQAQ&amp;url=https%3A%2F%2Fwww.nti.org%2Fmedia%2Fpdfs%2FEducation_Curriculum_Slides.pdf%3F_%3D1395161031&amp;usg=AOvVaw1XRSZuo0cvSJiMzGrNcaG4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.sg/url?sa=t&amp;rct=j&amp;q=&amp;esrc=s&amp;source=web&amp;cd=&amp;cad=rja&amp;uact=8&amp;ved=2ahUKEwjJ8r3CpaL6AhXH33MBHZ9MA44QFnoECAMQAQ&amp;url=https%3A%2F%2Fwww.nti.org%2Fmedia%2Fpdfs%2FEducation_Curriculum_Slides.pdf%3F_%3D1395161031&amp;usg=AOvVaw1XRSZuo0cvSJiMzGrNcaG4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.sg/url?sa=t&amp;rct=j&amp;q=&amp;esrc=s&amp;source=web&amp;cd=&amp;cad=rja&amp;uact=8&amp;ved=2ahUKEwjJ8r3CpaL6AhXH33MBHZ9MA44QFnoECAMQAQ&amp;url=https%3A%2F%2Fwww.nti.org%2Fmedia%2Fpdfs%2FEducation_Curriculum_Slides.pdf%3F_%3D1395161031&amp;usg=AOvVaw1XRSZuo0cvSJiMzGrNcaG4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537FD9B8-C252-53DE-EBE0-113EBE0DC536}"/>
              </a:ext>
            </a:extLst>
          </p:cNvPr>
          <p:cNvSpPr txBox="1">
            <a:spLocks/>
          </p:cNvSpPr>
          <p:nvPr/>
        </p:nvSpPr>
        <p:spPr bwMode="auto">
          <a:xfrm>
            <a:off x="3348038" y="5589588"/>
            <a:ext cx="5688012" cy="124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id-ID" altLang="en-US" sz="1800" b="1" dirty="0"/>
              <a:t>Sidik Permana dan </a:t>
            </a:r>
            <a:r>
              <a:rPr lang="id-ID" altLang="en-US" sz="1800" b="1" dirty="0" err="1"/>
              <a:t>Sparisoma</a:t>
            </a:r>
            <a:r>
              <a:rPr lang="id-ID" altLang="en-US" sz="1800" b="1" dirty="0"/>
              <a:t> </a:t>
            </a:r>
            <a:r>
              <a:rPr lang="id-ID" altLang="en-US" sz="1800" b="1" dirty="0" err="1"/>
              <a:t>Viridi</a:t>
            </a:r>
            <a:br>
              <a:rPr lang="id-ID" altLang="en-US" sz="1800" b="1" dirty="0">
                <a:solidFill>
                  <a:srgbClr val="0070C0"/>
                </a:solidFill>
              </a:rPr>
            </a:br>
            <a:r>
              <a:rPr lang="id-ID" altLang="en-US" sz="1800" b="1" dirty="0" err="1">
                <a:solidFill>
                  <a:srgbClr val="7F7F7F"/>
                </a:solidFill>
              </a:rPr>
              <a:t>Nuclear</a:t>
            </a:r>
            <a:r>
              <a:rPr lang="id-ID" altLang="en-US" sz="1800" b="1" dirty="0">
                <a:solidFill>
                  <a:srgbClr val="7F7F7F"/>
                </a:solidFill>
              </a:rPr>
              <a:t> </a:t>
            </a:r>
            <a:r>
              <a:rPr lang="id-ID" altLang="en-US" sz="1800" b="1" dirty="0" err="1">
                <a:solidFill>
                  <a:srgbClr val="7F7F7F"/>
                </a:solidFill>
              </a:rPr>
              <a:t>Physics</a:t>
            </a:r>
            <a:r>
              <a:rPr lang="id-ID" altLang="en-US" sz="1800" b="1" dirty="0">
                <a:solidFill>
                  <a:srgbClr val="7F7F7F"/>
                </a:solidFill>
              </a:rPr>
              <a:t> </a:t>
            </a:r>
            <a:r>
              <a:rPr lang="id-ID" altLang="en-US" sz="1800" b="1" dirty="0" err="1">
                <a:solidFill>
                  <a:srgbClr val="7F7F7F"/>
                </a:solidFill>
              </a:rPr>
              <a:t>and</a:t>
            </a:r>
            <a:r>
              <a:rPr lang="id-ID" altLang="en-US" sz="1800" b="1" dirty="0">
                <a:solidFill>
                  <a:srgbClr val="7F7F7F"/>
                </a:solidFill>
              </a:rPr>
              <a:t> </a:t>
            </a:r>
            <a:r>
              <a:rPr lang="id-ID" altLang="en-US" sz="1800" b="1" dirty="0" err="1">
                <a:solidFill>
                  <a:srgbClr val="7F7F7F"/>
                </a:solidFill>
              </a:rPr>
              <a:t>Biophysics</a:t>
            </a:r>
            <a:r>
              <a:rPr lang="id-ID" altLang="en-US" sz="1800" b="1" dirty="0">
                <a:solidFill>
                  <a:srgbClr val="7F7F7F"/>
                </a:solidFill>
              </a:rPr>
              <a:t> </a:t>
            </a:r>
            <a:r>
              <a:rPr lang="id-ID" altLang="en-US" sz="1800" b="1" dirty="0" err="1">
                <a:solidFill>
                  <a:srgbClr val="7F7F7F"/>
                </a:solidFill>
              </a:rPr>
              <a:t>Research</a:t>
            </a:r>
            <a:r>
              <a:rPr lang="id-ID" altLang="en-US" sz="1800" b="1" dirty="0">
                <a:solidFill>
                  <a:srgbClr val="7F7F7F"/>
                </a:solidFill>
              </a:rPr>
              <a:t> </a:t>
            </a:r>
            <a:r>
              <a:rPr lang="id-ID" altLang="en-US" sz="1800" b="1" dirty="0" err="1">
                <a:solidFill>
                  <a:srgbClr val="7F7F7F"/>
                </a:solidFill>
              </a:rPr>
              <a:t>Division</a:t>
            </a:r>
            <a:endParaRPr lang="id-ID" altLang="en-US" sz="1800" b="1" dirty="0">
              <a:solidFill>
                <a:srgbClr val="7F7F7F"/>
              </a:solidFill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id-ID" altLang="en-US" sz="1800" b="1" dirty="0" err="1">
                <a:solidFill>
                  <a:srgbClr val="7F7F7F"/>
                </a:solidFill>
              </a:rPr>
              <a:t>Physics</a:t>
            </a:r>
            <a:r>
              <a:rPr lang="id-ID" altLang="en-US" sz="1800" b="1" dirty="0">
                <a:solidFill>
                  <a:srgbClr val="7F7F7F"/>
                </a:solidFill>
              </a:rPr>
              <a:t> Department, </a:t>
            </a:r>
            <a:r>
              <a:rPr lang="id-ID" altLang="en-US" sz="1800" b="1" dirty="0" err="1">
                <a:solidFill>
                  <a:srgbClr val="7F7F7F"/>
                </a:solidFill>
              </a:rPr>
              <a:t>Nuclear</a:t>
            </a:r>
            <a:r>
              <a:rPr lang="id-ID" altLang="en-US" sz="1800" b="1" dirty="0">
                <a:solidFill>
                  <a:srgbClr val="7F7F7F"/>
                </a:solidFill>
              </a:rPr>
              <a:t> </a:t>
            </a:r>
            <a:r>
              <a:rPr lang="id-ID" altLang="en-US" sz="1800" b="1" dirty="0" err="1">
                <a:solidFill>
                  <a:srgbClr val="7F7F7F"/>
                </a:solidFill>
              </a:rPr>
              <a:t>Science</a:t>
            </a:r>
            <a:r>
              <a:rPr lang="id-ID" altLang="en-US" sz="1800" b="1" dirty="0">
                <a:solidFill>
                  <a:srgbClr val="7F7F7F"/>
                </a:solidFill>
              </a:rPr>
              <a:t> </a:t>
            </a:r>
            <a:r>
              <a:rPr lang="id-ID" altLang="en-US" sz="1800" b="1" dirty="0" err="1">
                <a:solidFill>
                  <a:srgbClr val="7F7F7F"/>
                </a:solidFill>
              </a:rPr>
              <a:t>and</a:t>
            </a:r>
            <a:r>
              <a:rPr lang="id-ID" altLang="en-US" sz="1800" b="1" dirty="0">
                <a:solidFill>
                  <a:srgbClr val="7F7F7F"/>
                </a:solidFill>
              </a:rPr>
              <a:t> Engineering Department, </a:t>
            </a:r>
            <a:r>
              <a:rPr lang="id-ID" altLang="en-US" sz="1800" b="1" dirty="0" err="1">
                <a:solidFill>
                  <a:srgbClr val="7F7F7F"/>
                </a:solidFill>
              </a:rPr>
              <a:t>Faculty</a:t>
            </a:r>
            <a:r>
              <a:rPr lang="id-ID" altLang="en-US" sz="1800" b="1" dirty="0">
                <a:solidFill>
                  <a:srgbClr val="7F7F7F"/>
                </a:solidFill>
              </a:rPr>
              <a:t> </a:t>
            </a:r>
            <a:r>
              <a:rPr lang="id-ID" altLang="en-US" sz="1800" b="1" dirty="0" err="1">
                <a:solidFill>
                  <a:srgbClr val="7F7F7F"/>
                </a:solidFill>
              </a:rPr>
              <a:t>of</a:t>
            </a:r>
            <a:r>
              <a:rPr lang="id-ID" altLang="en-US" sz="1800" b="1" dirty="0">
                <a:solidFill>
                  <a:srgbClr val="7F7F7F"/>
                </a:solidFill>
              </a:rPr>
              <a:t> Matematis </a:t>
            </a:r>
            <a:r>
              <a:rPr lang="id-ID" altLang="en-US" sz="1800" b="1" dirty="0" err="1">
                <a:solidFill>
                  <a:srgbClr val="7F7F7F"/>
                </a:solidFill>
              </a:rPr>
              <a:t>and</a:t>
            </a:r>
            <a:r>
              <a:rPr lang="id-ID" altLang="en-US" sz="1800" b="1" dirty="0">
                <a:solidFill>
                  <a:srgbClr val="7F7F7F"/>
                </a:solidFill>
              </a:rPr>
              <a:t> Natural </a:t>
            </a:r>
            <a:r>
              <a:rPr lang="id-ID" altLang="en-US" sz="1800" b="1" dirty="0" err="1">
                <a:solidFill>
                  <a:srgbClr val="7F7F7F"/>
                </a:solidFill>
              </a:rPr>
              <a:t>Sciences</a:t>
            </a:r>
            <a:r>
              <a:rPr lang="id-ID" altLang="en-US" sz="1800" b="1" dirty="0">
                <a:solidFill>
                  <a:srgbClr val="7F7F7F"/>
                </a:solidFill>
              </a:rPr>
              <a:t>, Institut Teknologi Bandung</a:t>
            </a:r>
          </a:p>
          <a:p>
            <a:pPr>
              <a:spcBef>
                <a:spcPct val="0"/>
              </a:spcBef>
              <a:buFontTx/>
              <a:buNone/>
            </a:pPr>
            <a:endParaRPr lang="id-ID" altLang="en-US" sz="1800" b="1" dirty="0">
              <a:solidFill>
                <a:srgbClr val="0070C0"/>
              </a:solidFill>
            </a:endParaRPr>
          </a:p>
        </p:txBody>
      </p:sp>
      <p:sp>
        <p:nvSpPr>
          <p:cNvPr id="12" name="Oval 11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EA3C931-489C-189B-78B7-201B73D65457}"/>
              </a:ext>
            </a:extLst>
          </p:cNvPr>
          <p:cNvSpPr/>
          <p:nvPr/>
        </p:nvSpPr>
        <p:spPr>
          <a:xfrm>
            <a:off x="8607425" y="6670675"/>
            <a:ext cx="142875" cy="142875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id-ID">
              <a:solidFill>
                <a:srgbClr val="FFFFFF"/>
              </a:solidFill>
              <a:ea typeface="ＭＳ Ｐゴシック" charset="0"/>
              <a:cs typeface="Arial" charset="0"/>
            </a:endParaRPr>
          </a:p>
        </p:txBody>
      </p:sp>
      <p:sp>
        <p:nvSpPr>
          <p:cNvPr id="13" name="Oval 12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5C69828-4E4B-7585-DB19-7B578702AAF7}"/>
              </a:ext>
            </a:extLst>
          </p:cNvPr>
          <p:cNvSpPr/>
          <p:nvPr/>
        </p:nvSpPr>
        <p:spPr>
          <a:xfrm>
            <a:off x="8893175" y="6670675"/>
            <a:ext cx="142875" cy="14287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id-ID">
              <a:solidFill>
                <a:srgbClr val="FFFFFF"/>
              </a:solidFill>
              <a:ea typeface="ＭＳ Ｐゴシック" charset="0"/>
              <a:cs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0F4702D-F241-D206-1BA0-703F4FD1B896}"/>
              </a:ext>
            </a:extLst>
          </p:cNvPr>
          <p:cNvCxnSpPr/>
          <p:nvPr/>
        </p:nvCxnSpPr>
        <p:spPr>
          <a:xfrm>
            <a:off x="1428750" y="3094038"/>
            <a:ext cx="6000750" cy="158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9A4B7563-F7F7-C1F8-09BD-2CA9B137FFCD}"/>
              </a:ext>
            </a:extLst>
          </p:cNvPr>
          <p:cNvSpPr/>
          <p:nvPr/>
        </p:nvSpPr>
        <p:spPr>
          <a:xfrm>
            <a:off x="2357438" y="3094038"/>
            <a:ext cx="2500312" cy="714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id-ID">
              <a:solidFill>
                <a:srgbClr val="7F7F7F"/>
              </a:solidFill>
              <a:ea typeface="ＭＳ Ｐゴシック" charset="0"/>
              <a:cs typeface="Arial" charset="0"/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8D1865B-396A-EA87-4BD5-63570B31EF1A}"/>
              </a:ext>
            </a:extLst>
          </p:cNvPr>
          <p:cNvCxnSpPr/>
          <p:nvPr/>
        </p:nvCxnSpPr>
        <p:spPr>
          <a:xfrm>
            <a:off x="3375025" y="5661025"/>
            <a:ext cx="2428875" cy="1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68" name="Text Box 2">
            <a:extLst>
              <a:ext uri="{FF2B5EF4-FFF2-40B4-BE49-F238E27FC236}">
                <a16:creationId xmlns:a16="http://schemas.microsoft.com/office/drawing/2014/main" id="{7AB7FD0C-CC92-0D98-9790-84A437D66F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2055813"/>
            <a:ext cx="9043988" cy="249713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8885" tIns="39443" rIns="78885" bIns="39443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(RN6086)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ID" sz="28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Konsep</a:t>
            </a:r>
            <a:r>
              <a:rPr lang="en-ID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3S dan </a:t>
            </a:r>
            <a:r>
              <a:rPr lang="en-ID" sz="28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konsep</a:t>
            </a:r>
            <a:r>
              <a:rPr lang="en-ID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dasar</a:t>
            </a:r>
            <a:r>
              <a:rPr lang="en-ID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keamanan</a:t>
            </a:r>
            <a:r>
              <a:rPr lang="en-ID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(security)</a:t>
            </a:r>
            <a:endParaRPr lang="ko-KR" altLang="en-US" sz="3600" b="1" dirty="0">
              <a:solidFill>
                <a:srgbClr val="002060"/>
              </a:solidFill>
              <a:latin typeface="Arial" panose="020B0604020202020204" pitchFamily="34" charset="0"/>
              <a:ea typeface="Gulim" panose="020B0600000101010101" pitchFamily="34" charset="-127"/>
            </a:endParaRPr>
          </a:p>
        </p:txBody>
      </p:sp>
      <p:pic>
        <p:nvPicPr>
          <p:cNvPr id="15370" name="Picture 10">
            <a:extLst>
              <a:ext uri="{FF2B5EF4-FFF2-40B4-BE49-F238E27FC236}">
                <a16:creationId xmlns:a16="http://schemas.microsoft.com/office/drawing/2014/main" id="{8499C1A7-FAE6-3F19-8E7A-F51C04A3C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5008563"/>
            <a:ext cx="3340100" cy="159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71" name="Rectangle 8">
            <a:extLst>
              <a:ext uri="{FF2B5EF4-FFF2-40B4-BE49-F238E27FC236}">
                <a16:creationId xmlns:a16="http://schemas.microsoft.com/office/drawing/2014/main" id="{38381E53-25FA-5966-2145-E514D1D403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78525" y="522288"/>
            <a:ext cx="3086100" cy="14465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>
                <a:solidFill>
                  <a:schemeClr val="bg1"/>
                </a:solidFill>
                <a:latin typeface="Arial" panose="020B0604020202020204" pitchFamily="34" charset="0"/>
              </a:rPr>
              <a:t>Semester 1 2022/2023</a:t>
            </a:r>
          </a:p>
          <a:p>
            <a:pPr algn="ctr" eaLnBrk="1" hangingPunct="1">
              <a:spcBef>
                <a:spcPct val="0"/>
              </a:spcBef>
              <a:buNone/>
            </a:pPr>
            <a:r>
              <a:rPr lang="en-US" alt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</a:t>
            </a:r>
            <a:r>
              <a:rPr lang="en-US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>
                <a:solidFill>
                  <a:schemeClr val="bg1"/>
                </a:solidFill>
                <a:latin typeface="Arial" panose="020B0604020202020204" pitchFamily="34" charset="0"/>
              </a:rPr>
              <a:t>FMIPA ITB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DAB60B0C-4310-C67F-934F-82A3FFC8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Seifgard</a:t>
            </a:r>
            <a:r>
              <a:rPr lang="en-US" altLang="ja-JP" sz="4000" b="1" dirty="0">
                <a:solidFill>
                  <a:schemeClr val="bg1"/>
                </a:solidFill>
              </a:rPr>
              <a:t> (Safeguard)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07BC-2DAF-AB7B-7D25-C14F3819F1C3}"/>
              </a:ext>
            </a:extLst>
          </p:cNvPr>
          <p:cNvSpPr txBox="1"/>
          <p:nvPr/>
        </p:nvSpPr>
        <p:spPr>
          <a:xfrm>
            <a:off x="-34417" y="6421500"/>
            <a:ext cx="9140825" cy="203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ID" sz="700" dirty="0" err="1">
                <a:cs typeface="Arial" panose="020B0604020202020204" pitchFamily="34" charset="0"/>
              </a:rPr>
              <a:t>Sumber</a:t>
            </a:r>
            <a:r>
              <a:rPr lang="en-ID" sz="700" dirty="0">
                <a:cs typeface="Arial" panose="020B0604020202020204" pitchFamily="34" charset="0"/>
              </a:rPr>
              <a:t> : </a:t>
            </a:r>
            <a:r>
              <a:rPr lang="en-US" altLang="en-US" sz="800" dirty="0"/>
              <a:t>How IAEA Safeguards Work, Matthew Bunn IGA-232, Controlling the World’s Most Dangerous Weapons, 20 September 2013, </a:t>
            </a:r>
            <a:r>
              <a:rPr lang="en-US" altLang="en-US" sz="800" dirty="0" err="1"/>
              <a:t>belfercenter.org</a:t>
            </a:r>
            <a:r>
              <a:rPr lang="en-US" altLang="en-US" sz="800" dirty="0"/>
              <a:t>/</a:t>
            </a:r>
            <a:r>
              <a:rPr lang="en-US" altLang="en-US" sz="800" dirty="0" err="1"/>
              <a:t>mta</a:t>
            </a:r>
            <a:endParaRPr lang="en-US" altLang="en-US" sz="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D769466-5380-0F15-4C42-9EC48499FC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660336"/>
            <a:ext cx="7927975" cy="1104900"/>
          </a:xfrm>
        </p:spPr>
        <p:txBody>
          <a:bodyPr/>
          <a:lstStyle/>
          <a:p>
            <a:r>
              <a:rPr lang="en-US" altLang="en-US" sz="4000" dirty="0"/>
              <a:t>International accountancy standards </a:t>
            </a:r>
            <a:endParaRPr lang="en-US" altLang="en-US" dirty="0"/>
          </a:p>
        </p:txBody>
      </p:sp>
      <p:sp>
        <p:nvSpPr>
          <p:cNvPr id="5" name="Text Box 6">
            <a:extLst>
              <a:ext uri="{FF2B5EF4-FFF2-40B4-BE49-F238E27FC236}">
                <a16:creationId xmlns:a16="http://schemas.microsoft.com/office/drawing/2014/main" id="{BEC9714A-F619-C7AB-BDBD-F6C05B0A11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7023" y="5803836"/>
            <a:ext cx="56165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400" i="1">
                <a:solidFill>
                  <a:schemeClr val="tx1"/>
                </a:solidFill>
              </a:rPr>
              <a:t> Source: IAEA Inspector Training Course</a:t>
            </a:r>
          </a:p>
        </p:txBody>
      </p:sp>
      <p:graphicFrame>
        <p:nvGraphicFramePr>
          <p:cNvPr id="8" name="Object 2">
            <a:extLst>
              <a:ext uri="{FF2B5EF4-FFF2-40B4-BE49-F238E27FC236}">
                <a16:creationId xmlns:a16="http://schemas.microsoft.com/office/drawing/2014/main" id="{ED5E368F-58B0-5887-2C40-A5D5E3D826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1222282"/>
              </p:ext>
            </p:extLst>
          </p:nvPr>
        </p:nvGraphicFramePr>
        <p:xfrm>
          <a:off x="630486" y="2070036"/>
          <a:ext cx="7086600" cy="353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15748000" imgH="7848600" progId="Word.Document.12">
                  <p:embed/>
                </p:oleObj>
              </mc:Choice>
              <mc:Fallback>
                <p:oleObj name="Document" r:id="rId3" imgW="15748000" imgH="7848600" progId="Word.Document.12">
                  <p:embed/>
                  <p:pic>
                    <p:nvPicPr>
                      <p:cNvPr id="34820" name="Object 2">
                        <a:extLst>
                          <a:ext uri="{FF2B5EF4-FFF2-40B4-BE49-F238E27FC236}">
                            <a16:creationId xmlns:a16="http://schemas.microsoft.com/office/drawing/2014/main" id="{D6F789FD-9493-9757-0C49-440EBFB238C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0486" y="2070036"/>
                        <a:ext cx="7086600" cy="3532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6186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DAB60B0C-4310-C67F-934F-82A3FFC8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Seifgard</a:t>
            </a:r>
            <a:r>
              <a:rPr lang="en-US" altLang="ja-JP" sz="4000" b="1" dirty="0">
                <a:solidFill>
                  <a:schemeClr val="bg1"/>
                </a:solidFill>
              </a:rPr>
              <a:t> (Safeguard)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07BC-2DAF-AB7B-7D25-C14F3819F1C3}"/>
              </a:ext>
            </a:extLst>
          </p:cNvPr>
          <p:cNvSpPr txBox="1"/>
          <p:nvPr/>
        </p:nvSpPr>
        <p:spPr>
          <a:xfrm>
            <a:off x="-34417" y="6421500"/>
            <a:ext cx="9140825" cy="203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ID" sz="700" dirty="0" err="1">
                <a:cs typeface="Arial" panose="020B0604020202020204" pitchFamily="34" charset="0"/>
              </a:rPr>
              <a:t>Sumber</a:t>
            </a:r>
            <a:r>
              <a:rPr lang="en-ID" sz="700" dirty="0">
                <a:cs typeface="Arial" panose="020B0604020202020204" pitchFamily="34" charset="0"/>
              </a:rPr>
              <a:t> : </a:t>
            </a:r>
            <a:r>
              <a:rPr lang="en-US" altLang="en-US" sz="800" dirty="0"/>
              <a:t>How IAEA Safeguards Work, Matthew Bunn IGA-232, Controlling the World’s Most Dangerous Weapons, 20 September 2013, </a:t>
            </a:r>
            <a:r>
              <a:rPr lang="en-US" altLang="en-US" sz="800" dirty="0" err="1"/>
              <a:t>belfercenter.org</a:t>
            </a:r>
            <a:r>
              <a:rPr lang="en-US" altLang="en-US" sz="800" dirty="0"/>
              <a:t>/</a:t>
            </a:r>
            <a:r>
              <a:rPr lang="en-US" altLang="en-US" sz="800" dirty="0" err="1"/>
              <a:t>mta</a:t>
            </a:r>
            <a:endParaRPr lang="en-US" altLang="en-US" sz="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BC752F9-4D15-77D4-6FBD-A2C93B680C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8938" y="654050"/>
            <a:ext cx="7927975" cy="717550"/>
          </a:xfrm>
        </p:spPr>
        <p:txBody>
          <a:bodyPr/>
          <a:lstStyle/>
          <a:p>
            <a:r>
              <a:rPr lang="en-US" altLang="en-US" sz="4000" dirty="0"/>
              <a:t>Containment and surveillance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83D76F9-A83E-E9D8-CD37-B4883A537A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12" y="1381282"/>
            <a:ext cx="8784976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 dirty="0">
                <a:sym typeface="Math A" charset="0"/>
              </a:rPr>
              <a:t>Containment and surveillance complements material accountancy by (a) detecting unusual activities, (b) confirming there has been no removal of material from measured, sealed containers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ym typeface="Math A" charset="0"/>
              </a:rPr>
              <a:t>Typical measures include: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>
                <a:sym typeface="Math A" charset="0"/>
              </a:rPr>
              <a:t>Surveillance cameras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>
                <a:sym typeface="Math A" charset="0"/>
              </a:rPr>
              <a:t>Tamper-resistant seals (which will be broken if sealed item is opened)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>
                <a:sym typeface="Math A" charset="0"/>
              </a:rPr>
              <a:t>Tamper-resistant tags (uniquely identify particular measured items)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ym typeface="Math A" charset="0"/>
              </a:rPr>
              <a:t>What happens when cameras go out, seals break?  Often, re-inspection required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ym typeface="Math A" charset="0"/>
              </a:rPr>
              <a:t>Clearly, containment and surveillance contribute to safeguards confidence – but no one has come up with a way to measure how much better accountancy is with containment and surveillance added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89535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DAB60B0C-4310-C67F-934F-82A3FFC8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Seifgard</a:t>
            </a:r>
            <a:r>
              <a:rPr lang="en-US" altLang="ja-JP" sz="4000" b="1" dirty="0">
                <a:solidFill>
                  <a:schemeClr val="bg1"/>
                </a:solidFill>
              </a:rPr>
              <a:t> (Safeguard)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07BC-2DAF-AB7B-7D25-C14F3819F1C3}"/>
              </a:ext>
            </a:extLst>
          </p:cNvPr>
          <p:cNvSpPr txBox="1"/>
          <p:nvPr/>
        </p:nvSpPr>
        <p:spPr>
          <a:xfrm>
            <a:off x="-34417" y="6421500"/>
            <a:ext cx="9140825" cy="203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ID" sz="700" dirty="0" err="1">
                <a:cs typeface="Arial" panose="020B0604020202020204" pitchFamily="34" charset="0"/>
              </a:rPr>
              <a:t>Sumber</a:t>
            </a:r>
            <a:r>
              <a:rPr lang="en-ID" sz="700" dirty="0">
                <a:cs typeface="Arial" panose="020B0604020202020204" pitchFamily="34" charset="0"/>
              </a:rPr>
              <a:t> : </a:t>
            </a:r>
            <a:r>
              <a:rPr lang="en-US" altLang="en-US" sz="800" dirty="0"/>
              <a:t>How IAEA Safeguards Work, Matthew Bunn IGA-232, Controlling the World’s Most Dangerous Weapons, 20 September 2013, </a:t>
            </a:r>
            <a:r>
              <a:rPr lang="en-US" altLang="en-US" sz="800" dirty="0" err="1"/>
              <a:t>belfercenter.org</a:t>
            </a:r>
            <a:r>
              <a:rPr lang="en-US" altLang="en-US" sz="800" dirty="0"/>
              <a:t>/</a:t>
            </a:r>
            <a:r>
              <a:rPr lang="en-US" altLang="en-US" sz="800" dirty="0" err="1"/>
              <a:t>mta</a:t>
            </a:r>
            <a:endParaRPr lang="en-US" altLang="en-US" sz="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6CC71FA-FD01-3A9E-57A1-47B3266DF0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-83810" y="568796"/>
            <a:ext cx="8400724" cy="1104900"/>
          </a:xfrm>
        </p:spPr>
        <p:txBody>
          <a:bodyPr/>
          <a:lstStyle/>
          <a:p>
            <a:r>
              <a:rPr lang="en-US" altLang="en-US" sz="4000" dirty="0"/>
              <a:t>Safeguarding a reprocessing plant </a:t>
            </a:r>
            <a:endParaRPr lang="en-US" alt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87BE819-DE5F-BA08-BA5A-0BD7A1C543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2" y="1978496"/>
            <a:ext cx="8353623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/>
              <a:t>Large commercial plant: 800 MTHM/yr, ~8 tPu/yr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1 close-out for measured inventory/yr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1% uncertainty ≈ 80 kg Pu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If only challenge if MUF&gt;3 σ</a:t>
            </a:r>
            <a:r>
              <a:rPr lang="en-US" altLang="en-US" sz="2400">
                <a:sym typeface="Math A" charset="0"/>
              </a:rPr>
              <a:t>MUF </a:t>
            </a:r>
            <a:r>
              <a:rPr lang="en-US" altLang="en-US" sz="2400">
                <a:latin typeface="Wingdings" pitchFamily="2" charset="2"/>
                <a:sym typeface="Math A" charset="0"/>
              </a:rPr>
              <a:t></a:t>
            </a:r>
            <a:r>
              <a:rPr lang="en-US" altLang="en-US" sz="2400">
                <a:sym typeface="MT Symbol" charset="0"/>
              </a:rPr>
              <a:t> </a:t>
            </a:r>
            <a:r>
              <a:rPr lang="en-US" altLang="en-US" sz="2400">
                <a:sym typeface="Math A" charset="0"/>
              </a:rPr>
              <a:t>240 kg Pu</a:t>
            </a:r>
            <a:endParaRPr lang="en-US" altLang="en-US" sz="2400"/>
          </a:p>
          <a:p>
            <a:pPr>
              <a:lnSpc>
                <a:spcPct val="90000"/>
              </a:lnSpc>
            </a:pPr>
            <a:r>
              <a:rPr lang="en-US" altLang="en-US" sz="2400"/>
              <a:t>Also, can’</a:t>
            </a:r>
            <a:r>
              <a:rPr lang="en-US" altLang="ja-JP" sz="2400"/>
              <a:t>t meet timeliness goal with 1 inventory/yr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Partial solutions: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Comprehensive transparency and containment and surveillance throughout plant – monitor all flows, detect all unusual activity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Near-real-time accountancy – much more frequent partial measurements of material in process, with statistical models designed to detect both abrupt and protracted diversions</a:t>
            </a:r>
          </a:p>
          <a:p>
            <a:pPr lvl="1">
              <a:lnSpc>
                <a:spcPct val="90000"/>
              </a:lnSpc>
            </a:pPr>
            <a:endParaRPr lang="en-US" altLang="en-US" sz="2000"/>
          </a:p>
        </p:txBody>
      </p:sp>
    </p:spTree>
    <p:extLst>
      <p:ext uri="{BB962C8B-B14F-4D97-AF65-F5344CB8AC3E}">
        <p14:creationId xmlns:p14="http://schemas.microsoft.com/office/powerpoint/2010/main" val="3195875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DAB60B0C-4310-C67F-934F-82A3FFC8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Seifgard</a:t>
            </a:r>
            <a:r>
              <a:rPr lang="en-US" altLang="ja-JP" sz="4000" b="1" dirty="0">
                <a:solidFill>
                  <a:schemeClr val="bg1"/>
                </a:solidFill>
              </a:rPr>
              <a:t> (Safeguard)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07BC-2DAF-AB7B-7D25-C14F3819F1C3}"/>
              </a:ext>
            </a:extLst>
          </p:cNvPr>
          <p:cNvSpPr txBox="1"/>
          <p:nvPr/>
        </p:nvSpPr>
        <p:spPr>
          <a:xfrm>
            <a:off x="-34417" y="6421500"/>
            <a:ext cx="9140825" cy="203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ID" sz="700" dirty="0" err="1">
                <a:cs typeface="Arial" panose="020B0604020202020204" pitchFamily="34" charset="0"/>
              </a:rPr>
              <a:t>Sumber</a:t>
            </a:r>
            <a:r>
              <a:rPr lang="en-ID" sz="700" dirty="0">
                <a:cs typeface="Arial" panose="020B0604020202020204" pitchFamily="34" charset="0"/>
              </a:rPr>
              <a:t> : </a:t>
            </a:r>
            <a:r>
              <a:rPr lang="en-US" altLang="en-US" sz="800" dirty="0"/>
              <a:t>How IAEA Safeguards Work, Matthew Bunn IGA-232, Controlling the World’s Most Dangerous Weapons, 20 September 2013, </a:t>
            </a:r>
            <a:r>
              <a:rPr lang="en-US" altLang="en-US" sz="800" dirty="0" err="1"/>
              <a:t>belfercenter.org</a:t>
            </a:r>
            <a:r>
              <a:rPr lang="en-US" altLang="en-US" sz="800" dirty="0"/>
              <a:t>/</a:t>
            </a:r>
            <a:r>
              <a:rPr lang="en-US" altLang="en-US" sz="800" dirty="0" err="1"/>
              <a:t>mta</a:t>
            </a:r>
            <a:endParaRPr lang="en-US" altLang="en-US" sz="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0369E56-57AF-49FF-C008-8F5CFA8A32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412" y="482632"/>
            <a:ext cx="7927975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MS PGothic" panose="020B0600070205080204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MS PGothic" panose="020B0600070205080204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MS PGothic" panose="020B0600070205080204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MS PGothic" panose="020B0600070205080204" pitchFamily="34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sz="4000" dirty="0"/>
              <a:t>Reprocessing plant piping </a:t>
            </a:r>
            <a:endParaRPr lang="en-US" altLang="en-US" dirty="0"/>
          </a:p>
        </p:txBody>
      </p:sp>
      <p:pic>
        <p:nvPicPr>
          <p:cNvPr id="5" name="Picture 4" descr="srs-f-canyon">
            <a:extLst>
              <a:ext uri="{FF2B5EF4-FFF2-40B4-BE49-F238E27FC236}">
                <a16:creationId xmlns:a16="http://schemas.microsoft.com/office/drawing/2014/main" id="{F1AFA5A0-808E-A3A4-C539-1C07E48CC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13" y="1482522"/>
            <a:ext cx="3279775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" descr="srs-mixer-settler">
            <a:extLst>
              <a:ext uri="{FF2B5EF4-FFF2-40B4-BE49-F238E27FC236}">
                <a16:creationId xmlns:a16="http://schemas.microsoft.com/office/drawing/2014/main" id="{D4344B8E-B8F5-6B41-8ED2-4D9CE5874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236788"/>
            <a:ext cx="3962400" cy="3176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Box 6">
            <a:extLst>
              <a:ext uri="{FF2B5EF4-FFF2-40B4-BE49-F238E27FC236}">
                <a16:creationId xmlns:a16="http://schemas.microsoft.com/office/drawing/2014/main" id="{4D02857A-D0B5-6D12-0383-43B3CEC1FB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5554663"/>
            <a:ext cx="3886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400" i="1">
                <a:solidFill>
                  <a:schemeClr val="tx1"/>
                </a:solidFill>
              </a:rPr>
              <a:t>Sources: DOE</a:t>
            </a:r>
          </a:p>
        </p:txBody>
      </p:sp>
    </p:spTree>
    <p:extLst>
      <p:ext uri="{BB962C8B-B14F-4D97-AF65-F5344CB8AC3E}">
        <p14:creationId xmlns:p14="http://schemas.microsoft.com/office/powerpoint/2010/main" val="1384132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DAB60B0C-4310-C67F-934F-82A3FFC8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Seifgard</a:t>
            </a:r>
            <a:r>
              <a:rPr lang="en-US" altLang="ja-JP" sz="4000" b="1" dirty="0">
                <a:solidFill>
                  <a:schemeClr val="bg1"/>
                </a:solidFill>
              </a:rPr>
              <a:t> (Safeguard)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07BC-2DAF-AB7B-7D25-C14F3819F1C3}"/>
              </a:ext>
            </a:extLst>
          </p:cNvPr>
          <p:cNvSpPr txBox="1"/>
          <p:nvPr/>
        </p:nvSpPr>
        <p:spPr>
          <a:xfrm>
            <a:off x="0" y="6381328"/>
            <a:ext cx="9140825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700" dirty="0" err="1">
                <a:cs typeface="Arial" panose="020B0604020202020204" pitchFamily="34" charset="0"/>
              </a:rPr>
              <a:t>Sumber</a:t>
            </a:r>
            <a:r>
              <a:rPr lang="en-ID" sz="700" dirty="0">
                <a:cs typeface="Arial" panose="020B0604020202020204" pitchFamily="34" charset="0"/>
              </a:rPr>
              <a:t> : </a:t>
            </a:r>
            <a:r>
              <a:rPr lang="en-US" altLang="en-US" sz="700" b="1" dirty="0">
                <a:effectLst>
                  <a:outerShdw blurRad="38100" dist="38100" dir="2700000" algn="tl">
                    <a:srgbClr val="000000"/>
                  </a:outerShdw>
                </a:effectLst>
                <a:cs typeface="Arial" panose="020B0604020202020204" pitchFamily="34" charset="0"/>
              </a:rPr>
              <a:t>Capacity Building For Safeguards : Some Perspectives,</a:t>
            </a:r>
            <a:r>
              <a:rPr lang="en-GB" altLang="en-US" sz="700" b="1" dirty="0">
                <a:effectLst>
                  <a:outerShdw blurRad="38100" dist="38100" dir="2700000" algn="tl">
                    <a:srgbClr val="000000"/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altLang="en-US" sz="700" b="1" dirty="0">
                <a:cs typeface="Arial" panose="020B0604020202020204" pitchFamily="34" charset="0"/>
              </a:rPr>
              <a:t>MANAGING THE DEVELOPMENT OF NATIONAL INFRASTRUCTURE FOR NUCLEAR POWER Vienna 9 - 12 February 2010</a:t>
            </a:r>
            <a:endParaRPr lang="en-ID" sz="700" dirty="0">
              <a:effectLst/>
              <a:cs typeface="Arial" panose="020B0604020202020204" pitchFamily="34" charset="0"/>
            </a:endParaRPr>
          </a:p>
        </p:txBody>
      </p:sp>
      <p:sp>
        <p:nvSpPr>
          <p:cNvPr id="4" name="Rectangle 1026">
            <a:extLst>
              <a:ext uri="{FF2B5EF4-FFF2-40B4-BE49-F238E27FC236}">
                <a16:creationId xmlns:a16="http://schemas.microsoft.com/office/drawing/2014/main" id="{83B20405-98E5-DDBD-A58D-AEB2B703CF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496773"/>
            <a:ext cx="7927975" cy="1104900"/>
          </a:xfrm>
        </p:spPr>
        <p:txBody>
          <a:bodyPr/>
          <a:lstStyle/>
          <a:p>
            <a:r>
              <a:rPr lang="en-US" altLang="en-US" sz="4000" dirty="0"/>
              <a:t>Example: some failures in Iran</a:t>
            </a:r>
            <a:endParaRPr lang="en-US" altLang="en-US" dirty="0"/>
          </a:p>
        </p:txBody>
      </p:sp>
      <p:sp>
        <p:nvSpPr>
          <p:cNvPr id="5" name="Rectangle 1027">
            <a:extLst>
              <a:ext uri="{FF2B5EF4-FFF2-40B4-BE49-F238E27FC236}">
                <a16:creationId xmlns:a16="http://schemas.microsoft.com/office/drawing/2014/main" id="{C1634DEC-D06E-C9AB-51C1-388B307AE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12" y="1457672"/>
            <a:ext cx="8856984" cy="4707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 dirty="0"/>
              <a:t>18-year centrifuge program undeclared, undetected by traditional safeguards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Iran imported 100s of kgs of U from China without reporting it – no detection for &gt; a decade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Iran converted 100s of kgs of U to metal – no reporting, no detection, for years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Iran conducted centrifuge tests with UF6, lied to the IAEA in saying it had not done so, was detected years later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Traditional safeguards only designed to monitor </a:t>
            </a:r>
            <a:r>
              <a:rPr lang="en-US" altLang="en-US" sz="2400" i="1" dirty="0"/>
              <a:t>declared </a:t>
            </a:r>
            <a:r>
              <a:rPr lang="en-US" altLang="en-US" sz="2400" dirty="0"/>
              <a:t>activities – little capability to address </a:t>
            </a:r>
            <a:r>
              <a:rPr lang="en-US" altLang="en-US" sz="2400" i="1" dirty="0"/>
              <a:t>secret</a:t>
            </a:r>
            <a:r>
              <a:rPr lang="en-US" altLang="en-US" sz="2400" dirty="0"/>
              <a:t> activities</a:t>
            </a:r>
          </a:p>
          <a:p>
            <a:pPr>
              <a:lnSpc>
                <a:spcPct val="90000"/>
              </a:lnSpc>
            </a:pPr>
            <a:r>
              <a:rPr lang="en-US" altLang="en-US" sz="2400" i="1" dirty="0"/>
              <a:t>However, </a:t>
            </a:r>
            <a:r>
              <a:rPr lang="en-US" altLang="en-US" sz="2400" dirty="0"/>
              <a:t>once </a:t>
            </a:r>
            <a:r>
              <a:rPr lang="en-US" altLang="en-US" sz="2400" i="1" dirty="0"/>
              <a:t>other </a:t>
            </a:r>
            <a:r>
              <a:rPr lang="en-US" altLang="en-US" sz="2400" dirty="0"/>
              <a:t>sources informed IAEA of what was happening, IAEA has done a very professional job at peeling back successive layers of Iranian lies</a:t>
            </a:r>
            <a:endParaRPr lang="en-US" alt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607240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DAB60B0C-4310-C67F-934F-82A3FFC8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Seifgard</a:t>
            </a:r>
            <a:r>
              <a:rPr lang="en-US" altLang="ja-JP" sz="4000" b="1" dirty="0">
                <a:solidFill>
                  <a:schemeClr val="bg1"/>
                </a:solidFill>
              </a:rPr>
              <a:t> (Safeguard)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07BC-2DAF-AB7B-7D25-C14F3819F1C3}"/>
              </a:ext>
            </a:extLst>
          </p:cNvPr>
          <p:cNvSpPr txBox="1"/>
          <p:nvPr/>
        </p:nvSpPr>
        <p:spPr>
          <a:xfrm>
            <a:off x="0" y="6381328"/>
            <a:ext cx="9140825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700" dirty="0" err="1">
                <a:cs typeface="Arial" panose="020B0604020202020204" pitchFamily="34" charset="0"/>
              </a:rPr>
              <a:t>Sumber</a:t>
            </a:r>
            <a:r>
              <a:rPr lang="en-ID" sz="700" dirty="0">
                <a:cs typeface="Arial" panose="020B0604020202020204" pitchFamily="34" charset="0"/>
              </a:rPr>
              <a:t> : </a:t>
            </a:r>
            <a:r>
              <a:rPr lang="en-US" altLang="en-US" sz="700" b="1" dirty="0">
                <a:effectLst>
                  <a:outerShdw blurRad="38100" dist="38100" dir="2700000" algn="tl">
                    <a:srgbClr val="000000"/>
                  </a:outerShdw>
                </a:effectLst>
                <a:cs typeface="Arial" panose="020B0604020202020204" pitchFamily="34" charset="0"/>
              </a:rPr>
              <a:t>Capacity Building For Safeguards : Some Perspectives,</a:t>
            </a:r>
            <a:r>
              <a:rPr lang="en-GB" altLang="en-US" sz="700" b="1" dirty="0">
                <a:effectLst>
                  <a:outerShdw blurRad="38100" dist="38100" dir="2700000" algn="tl">
                    <a:srgbClr val="000000"/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altLang="en-US" sz="700" b="1" dirty="0">
                <a:cs typeface="Arial" panose="020B0604020202020204" pitchFamily="34" charset="0"/>
              </a:rPr>
              <a:t>MANAGING THE DEVELOPMENT OF NATIONAL INFRASTRUCTURE FOR NUCLEAR POWER Vienna 9 - 12 February 2010</a:t>
            </a:r>
            <a:endParaRPr lang="en-ID" sz="700" dirty="0">
              <a:effectLst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F978AD2-9E04-AE1A-57C1-B2023BF9A8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8938" y="723897"/>
            <a:ext cx="8755062" cy="469766"/>
          </a:xfrm>
        </p:spPr>
        <p:txBody>
          <a:bodyPr/>
          <a:lstStyle/>
          <a:p>
            <a:r>
              <a:rPr lang="en-US" altLang="en-US" sz="3600" dirty="0"/>
              <a:t>Safeguards technologies: A wide range</a:t>
            </a:r>
          </a:p>
        </p:txBody>
      </p:sp>
      <p:pic>
        <p:nvPicPr>
          <p:cNvPr id="5" name="Picture 5" descr="repro-instruments">
            <a:extLst>
              <a:ext uri="{FF2B5EF4-FFF2-40B4-BE49-F238E27FC236}">
                <a16:creationId xmlns:a16="http://schemas.microsoft.com/office/drawing/2014/main" id="{EFFC0521-6A5A-048F-231C-10FA46D0F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2" y="1193662"/>
            <a:ext cx="7162800" cy="5033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Box 6">
            <a:extLst>
              <a:ext uri="{FF2B5EF4-FFF2-40B4-BE49-F238E27FC236}">
                <a16:creationId xmlns:a16="http://schemas.microsoft.com/office/drawing/2014/main" id="{335DC940-A6AF-0A13-82A3-F9DC37A306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5616" y="6092090"/>
            <a:ext cx="78486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400" i="1" dirty="0">
                <a:solidFill>
                  <a:schemeClr val="tx1"/>
                </a:solidFill>
              </a:rPr>
              <a:t>Source: Shea et al., </a:t>
            </a:r>
            <a:r>
              <a:rPr lang="ja-JP" altLang="en-US" sz="1400" i="1">
                <a:solidFill>
                  <a:schemeClr val="tx1"/>
                </a:solidFill>
              </a:rPr>
              <a:t>“</a:t>
            </a:r>
            <a:r>
              <a:rPr lang="en-US" altLang="ja-JP" sz="1400" i="1" dirty="0">
                <a:solidFill>
                  <a:schemeClr val="tx1"/>
                </a:solidFill>
              </a:rPr>
              <a:t>Safeguarding Reprocessing Plants,</a:t>
            </a:r>
            <a:r>
              <a:rPr lang="ja-JP" altLang="en-US" sz="1400" i="1">
                <a:solidFill>
                  <a:schemeClr val="tx1"/>
                </a:solidFill>
              </a:rPr>
              <a:t>”</a:t>
            </a:r>
            <a:r>
              <a:rPr lang="en-US" altLang="ja-JP" sz="1400" i="1" dirty="0">
                <a:solidFill>
                  <a:schemeClr val="tx1"/>
                </a:solidFill>
              </a:rPr>
              <a:t> </a:t>
            </a:r>
            <a:r>
              <a:rPr lang="en-US" altLang="ja-JP" sz="1400" dirty="0">
                <a:solidFill>
                  <a:schemeClr val="tx1"/>
                </a:solidFill>
              </a:rPr>
              <a:t>JNMM, 1993</a:t>
            </a:r>
            <a:endParaRPr lang="en-US" altLang="en-US" sz="14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949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DAB60B0C-4310-C67F-934F-82A3FFC8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Seifgard</a:t>
            </a:r>
            <a:r>
              <a:rPr lang="en-US" altLang="ja-JP" sz="4000" b="1" dirty="0">
                <a:solidFill>
                  <a:schemeClr val="bg1"/>
                </a:solidFill>
              </a:rPr>
              <a:t> (Safeguard)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07BC-2DAF-AB7B-7D25-C14F3819F1C3}"/>
              </a:ext>
            </a:extLst>
          </p:cNvPr>
          <p:cNvSpPr txBox="1"/>
          <p:nvPr/>
        </p:nvSpPr>
        <p:spPr>
          <a:xfrm>
            <a:off x="0" y="6381328"/>
            <a:ext cx="9140825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700" dirty="0" err="1">
                <a:cs typeface="Arial" panose="020B0604020202020204" pitchFamily="34" charset="0"/>
              </a:rPr>
              <a:t>Sumber</a:t>
            </a:r>
            <a:r>
              <a:rPr lang="en-ID" sz="700" dirty="0">
                <a:cs typeface="Arial" panose="020B0604020202020204" pitchFamily="34" charset="0"/>
              </a:rPr>
              <a:t> : </a:t>
            </a:r>
            <a:r>
              <a:rPr lang="en-US" altLang="en-US" sz="700" b="1" dirty="0">
                <a:effectLst>
                  <a:outerShdw blurRad="38100" dist="38100" dir="2700000" algn="tl">
                    <a:srgbClr val="000000"/>
                  </a:outerShdw>
                </a:effectLst>
                <a:cs typeface="Arial" panose="020B0604020202020204" pitchFamily="34" charset="0"/>
              </a:rPr>
              <a:t>Capacity Building For Safeguards : Some Perspectives,</a:t>
            </a:r>
            <a:r>
              <a:rPr lang="en-GB" altLang="en-US" sz="700" b="1" dirty="0">
                <a:effectLst>
                  <a:outerShdw blurRad="38100" dist="38100" dir="2700000" algn="tl">
                    <a:srgbClr val="000000"/>
                  </a:outerShdw>
                </a:effectLst>
                <a:cs typeface="Arial" panose="020B0604020202020204" pitchFamily="34" charset="0"/>
              </a:rPr>
              <a:t> </a:t>
            </a:r>
            <a:r>
              <a:rPr lang="en-US" altLang="en-US" sz="700" b="1" dirty="0">
                <a:cs typeface="Arial" panose="020B0604020202020204" pitchFamily="34" charset="0"/>
              </a:rPr>
              <a:t>MANAGING THE DEVELOPMENT OF NATIONAL INFRASTRUCTURE FOR NUCLEAR POWER Vienna 9 - 12 February 2010</a:t>
            </a:r>
            <a:endParaRPr lang="en-ID" sz="700" dirty="0">
              <a:effectLst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E66FC9D-319C-14A1-8227-7C6805E04E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938" y="374707"/>
            <a:ext cx="7927975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MS PGothic" panose="020B0600070205080204" pitchFamily="34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MS PGothic" panose="020B0600070205080204" pitchFamily="34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MS PGothic" panose="020B0600070205080204" pitchFamily="34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  <a:ea typeface="MS PGothic" panose="020B0600070205080204" pitchFamily="34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sz="3600"/>
              <a:t>Different steps, different safeguards</a:t>
            </a:r>
            <a:endParaRPr lang="en-US" alt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869D84-F55C-45AC-FC42-7F75D3DD9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96" y="1214494"/>
            <a:ext cx="7772400" cy="509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728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FDC68-EF95-8113-F7EC-332DD51C317C}"/>
              </a:ext>
            </a:extLst>
          </p:cNvPr>
          <p:cNvSpPr txBox="1"/>
          <p:nvPr/>
        </p:nvSpPr>
        <p:spPr>
          <a:xfrm>
            <a:off x="17937" y="6381328"/>
            <a:ext cx="8748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 to Nuclear Security https://www.nti.org</a:t>
            </a:r>
          </a:p>
          <a:p>
            <a:endParaRPr lang="en-ID" sz="900" dirty="0">
              <a:effectLst/>
              <a:cs typeface="Arial" panose="020B0604020202020204" pitchFamily="34" charset="0"/>
            </a:endParaRP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9BFAAE00-0435-823A-4A8B-FB4782B7FB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86" y="890993"/>
            <a:ext cx="8946552" cy="430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The Threat Is Real </a:t>
            </a:r>
            <a:endParaRPr kumimoji="0" lang="en-US" altLang="en-US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MT"/>
              </a:rPr>
              <a:t>• 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Terrorists have stated their desire to use nuclear weapons. </a:t>
            </a:r>
            <a:endParaRPr kumimoji="0" lang="en-US" altLang="en-US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MT"/>
              </a:rPr>
              <a:t>• 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Acquiring weapons‐useable nuclear material is the key step in constructing a nuclear weapon. </a:t>
            </a:r>
            <a:endParaRPr kumimoji="0" lang="en-US" altLang="en-US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MT"/>
              </a:rPr>
              <a:t>• 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Weapons‐usable nuclear material exists at hundreds of sites in 25 countries. </a:t>
            </a:r>
            <a:endParaRPr kumimoji="0" lang="en-US" altLang="en-US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MT"/>
              </a:rPr>
              <a:t>• 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Not all sites are well secured against terrorists or criminals and nuclear security is only as strong as the weakest link. </a:t>
            </a:r>
            <a:endParaRPr kumimoji="0" lang="en-US" altLang="en-US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MT"/>
              </a:rPr>
              <a:t>• 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Once a terrorist has acquired weapons‐useable nuclear materials, countermeasures have limited effectiveness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853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FDC68-EF95-8113-F7EC-332DD51C317C}"/>
              </a:ext>
            </a:extLst>
          </p:cNvPr>
          <p:cNvSpPr txBox="1"/>
          <p:nvPr/>
        </p:nvSpPr>
        <p:spPr>
          <a:xfrm>
            <a:off x="17937" y="6381328"/>
            <a:ext cx="8748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 to Nuclear Security https://www.nti.org</a:t>
            </a:r>
          </a:p>
          <a:p>
            <a:endParaRPr lang="en-ID" sz="900" dirty="0">
              <a:effectLst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CAD0D4-2B1B-C812-A651-BC7F57B28D16}"/>
              </a:ext>
            </a:extLst>
          </p:cNvPr>
          <p:cNvSpPr txBox="1"/>
          <p:nvPr/>
        </p:nvSpPr>
        <p:spPr>
          <a:xfrm>
            <a:off x="107504" y="764704"/>
            <a:ext cx="8856984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800" b="1" dirty="0">
                <a:effectLst/>
                <a:latin typeface="Calibri" panose="020F0502020204030204" pitchFamily="34" charset="0"/>
              </a:rPr>
              <a:t>Security Lapses Continue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Overthelast20years,therehavebeen1000sof nuclear smuggling incidents, of which ~ 20 involved highly enriched uranium or plutonium.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 err="1">
                <a:effectLst/>
                <a:latin typeface="Calibri" panose="020F0502020204030204" pitchFamily="34" charset="0"/>
              </a:rPr>
              <a:t>It’slikelythatmanymorecaseswereundetected</a:t>
            </a:r>
            <a:r>
              <a:rPr lang="en-ID" sz="1800" dirty="0">
                <a:effectLst/>
                <a:latin typeface="Calibri" panose="020F0502020204030204" pitchFamily="34" charset="0"/>
              </a:rPr>
              <a:t>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 err="1">
                <a:effectLst/>
                <a:latin typeface="Calibri" panose="020F0502020204030204" pitchFamily="34" charset="0"/>
              </a:rPr>
              <a:t>Therehavebeennumerouslapsesinsecurity</a:t>
            </a:r>
            <a:r>
              <a:rPr lang="en-ID" sz="1800" dirty="0">
                <a:effectLst/>
                <a:latin typeface="Calibri" panose="020F0502020204030204" pitchFamily="34" charset="0"/>
              </a:rPr>
              <a:t> that, under different circumstances, could have been catastrophic: </a:t>
            </a:r>
            <a:endParaRPr lang="en-ID" dirty="0"/>
          </a:p>
          <a:p>
            <a:r>
              <a:rPr lang="en-ID" sz="1600" dirty="0">
                <a:effectLst/>
                <a:latin typeface="ArialMT"/>
              </a:rPr>
              <a:t>– </a:t>
            </a:r>
            <a:r>
              <a:rPr lang="en-ID" sz="1600" dirty="0">
                <a:effectLst/>
                <a:latin typeface="Calibri" panose="020F0502020204030204" pitchFamily="34" charset="0"/>
              </a:rPr>
              <a:t>Y‐12 (U.S.) security breach (2012) </a:t>
            </a:r>
            <a:endParaRPr lang="en-ID" dirty="0"/>
          </a:p>
          <a:p>
            <a:r>
              <a:rPr lang="en-ID" sz="1600" dirty="0">
                <a:effectLst/>
                <a:latin typeface="ArialMT"/>
              </a:rPr>
              <a:t>– </a:t>
            </a:r>
            <a:r>
              <a:rPr lang="en-ID" sz="1600" dirty="0" err="1">
                <a:effectLst/>
                <a:latin typeface="Calibri" panose="020F0502020204030204" pitchFamily="34" charset="0"/>
              </a:rPr>
              <a:t>Pelindaba</a:t>
            </a:r>
            <a:r>
              <a:rPr lang="en-ID" sz="1600" dirty="0">
                <a:effectLst/>
                <a:latin typeface="Calibri" panose="020F0502020204030204" pitchFamily="34" charset="0"/>
              </a:rPr>
              <a:t> (South Africa) break‐in (2007) </a:t>
            </a:r>
            <a:endParaRPr lang="en-ID" dirty="0"/>
          </a:p>
          <a:p>
            <a:r>
              <a:rPr lang="en-ID" sz="1600" dirty="0">
                <a:effectLst/>
                <a:latin typeface="ArialMT"/>
              </a:rPr>
              <a:t>– </a:t>
            </a:r>
            <a:r>
              <a:rPr lang="en-ID" sz="1600" dirty="0">
                <a:effectLst/>
                <a:latin typeface="Calibri" panose="020F0502020204030204" pitchFamily="34" charset="0"/>
              </a:rPr>
              <a:t>Kurchatov Institute (Russia) accounting problem (2001) </a:t>
            </a:r>
            <a:endParaRPr lang="en-ID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730C88-19F2-9614-7B8B-296CCDA6FCAB}"/>
              </a:ext>
            </a:extLst>
          </p:cNvPr>
          <p:cNvSpPr txBox="1"/>
          <p:nvPr/>
        </p:nvSpPr>
        <p:spPr>
          <a:xfrm>
            <a:off x="196180" y="3674519"/>
            <a:ext cx="874846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3200" b="1" dirty="0">
                <a:effectLst/>
                <a:latin typeface="Calibri" panose="020F0502020204030204" pitchFamily="34" charset="0"/>
              </a:rPr>
              <a:t>Global Nuclear Security System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Nuclear security is historically viewed as the sovereign responsibility of individual states.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Each country’s regulatory systems were often developed independently. </a:t>
            </a:r>
            <a:endParaRPr lang="en-ID" dirty="0"/>
          </a:p>
          <a:p>
            <a:r>
              <a:rPr lang="en-ID" sz="1600" dirty="0">
                <a:effectLst/>
                <a:latin typeface="ArialMT"/>
              </a:rPr>
              <a:t>– </a:t>
            </a:r>
            <a:r>
              <a:rPr lang="en-ID" sz="1600" dirty="0">
                <a:effectLst/>
                <a:latin typeface="Calibri" panose="020F0502020204030204" pitchFamily="34" charset="0"/>
              </a:rPr>
              <a:t>Often variable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There is no comprehensive global system for tracking, protecting, and managing nuclear materials in a way that builds confidence. </a:t>
            </a:r>
            <a:endParaRPr lang="en-ID" dirty="0"/>
          </a:p>
          <a:p>
            <a:r>
              <a:rPr lang="en-ID" sz="1600" dirty="0">
                <a:effectLst/>
                <a:latin typeface="ArialMT"/>
              </a:rPr>
              <a:t>– </a:t>
            </a:r>
            <a:r>
              <a:rPr lang="en-ID" sz="1600" dirty="0">
                <a:effectLst/>
                <a:latin typeface="Calibri" panose="020F0502020204030204" pitchFamily="34" charset="0"/>
              </a:rPr>
              <a:t>The existing international system is a patchwork of agreements, guidelines, and multilateral engagement mechanisms. </a:t>
            </a:r>
            <a:endParaRPr lang="en-ID" dirty="0"/>
          </a:p>
          <a:p>
            <a:r>
              <a:rPr lang="en-ID" sz="1600" dirty="0">
                <a:effectLst/>
                <a:latin typeface="ArialMT"/>
              </a:rPr>
              <a:t>– </a:t>
            </a:r>
            <a:r>
              <a:rPr lang="en-ID" sz="1600" dirty="0">
                <a:effectLst/>
                <a:latin typeface="Calibri" panose="020F0502020204030204" pitchFamily="34" charset="0"/>
              </a:rPr>
              <a:t>It encompasses only civilian materials (15% of total weapons‐ useable nuclear materials). 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780483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FDC68-EF95-8113-F7EC-332DD51C317C}"/>
              </a:ext>
            </a:extLst>
          </p:cNvPr>
          <p:cNvSpPr txBox="1"/>
          <p:nvPr/>
        </p:nvSpPr>
        <p:spPr>
          <a:xfrm>
            <a:off x="17937" y="6381328"/>
            <a:ext cx="8748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 to Nuclear Security https://www.nti.org</a:t>
            </a:r>
          </a:p>
          <a:p>
            <a:endParaRPr lang="en-ID" sz="900" dirty="0">
              <a:effectLst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58FCB5-C88F-8353-CC8E-62CB17019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057558" y="-62152"/>
            <a:ext cx="5528921" cy="735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99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ext Box 1">
            <a:extLst>
              <a:ext uri="{FF2B5EF4-FFF2-40B4-BE49-F238E27FC236}">
                <a16:creationId xmlns:a16="http://schemas.microsoft.com/office/drawing/2014/main" id="{C7E7C9EE-CAC9-E256-AEB1-C98C4BC22A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7675" y="44450"/>
            <a:ext cx="6156325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id-ID" altLang="en-US" b="1" dirty="0">
                <a:solidFill>
                  <a:schemeClr val="bg1"/>
                </a:solidFill>
                <a:latin typeface="Times New Roman" panose="02020603050405020304" pitchFamily="18" charset="0"/>
              </a:rPr>
              <a:t>Pokok Bahasan Mata Kuliah</a:t>
            </a:r>
            <a:endParaRPr lang="en-US" altLang="en-US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B7CAD57-A8EF-17FC-82D0-D3D6601EF664}"/>
              </a:ext>
            </a:extLst>
          </p:cNvPr>
          <p:cNvSpPr txBox="1">
            <a:spLocks/>
          </p:cNvSpPr>
          <p:nvPr/>
        </p:nvSpPr>
        <p:spPr bwMode="auto">
          <a:xfrm>
            <a:off x="714375" y="692697"/>
            <a:ext cx="7772400" cy="63976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endParaRPr lang="ja-JP" altLang="en-US" b="1">
              <a:latin typeface="Century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89D5870-EE54-7696-6BBB-0139062673EE}"/>
              </a:ext>
            </a:extLst>
          </p:cNvPr>
          <p:cNvSpPr txBox="1">
            <a:spLocks/>
          </p:cNvSpPr>
          <p:nvPr/>
        </p:nvSpPr>
        <p:spPr>
          <a:xfrm>
            <a:off x="100528" y="1844824"/>
            <a:ext cx="8968858" cy="63976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Aft>
                <a:spcPts val="0"/>
              </a:spcAft>
              <a:defRPr/>
            </a:pP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tekait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tema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, juga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tema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keselamatan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atau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safety dan juga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keamanan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atau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security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fasilitas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endParaRPr lang="ja-JP" altLang="en-US" sz="3600" b="1">
              <a:latin typeface="Century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458717D-B0AA-1D03-B3CE-B46033AC19AF}"/>
              </a:ext>
            </a:extLst>
          </p:cNvPr>
          <p:cNvSpPr txBox="1">
            <a:spLocks/>
          </p:cNvSpPr>
          <p:nvPr/>
        </p:nvSpPr>
        <p:spPr>
          <a:xfrm>
            <a:off x="100527" y="2679504"/>
            <a:ext cx="4032449" cy="108078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Aft>
                <a:spcPts val="0"/>
              </a:spcAft>
              <a:defRPr/>
            </a:pPr>
            <a:r>
              <a:rPr lang="en-US" altLang="ja-JP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Sinergitas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konsep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3S safety,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secuarity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safeguard proses dan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implementasinya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C82EE58-9B97-0B3E-0242-CCDB68DF6282}"/>
              </a:ext>
            </a:extLst>
          </p:cNvPr>
          <p:cNvSpPr txBox="1">
            <a:spLocks/>
          </p:cNvSpPr>
          <p:nvPr/>
        </p:nvSpPr>
        <p:spPr>
          <a:xfrm>
            <a:off x="4500563" y="3861048"/>
            <a:ext cx="4542910" cy="103147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just" fontAlgn="auto">
              <a:spcAft>
                <a:spcPts val="0"/>
              </a:spcAft>
              <a:defRPr/>
            </a:pPr>
            <a:r>
              <a:rPr lang="en-ID" sz="2200" dirty="0"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en-ID" sz="2200" dirty="0" err="1">
                <a:latin typeface="Arial" panose="020B0604020202020204" pitchFamily="34" charset="0"/>
                <a:cs typeface="Arial" panose="020B0604020202020204" pitchFamily="34" charset="0"/>
              </a:rPr>
              <a:t>pelaporan</a:t>
            </a:r>
            <a:r>
              <a:rPr lang="en-ID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Arial" panose="020B0604020202020204" pitchFamily="34" charset="0"/>
                <a:cs typeface="Arial" panose="020B0604020202020204" pitchFamily="34" charset="0"/>
              </a:rPr>
              <a:t>khusunya</a:t>
            </a:r>
            <a:r>
              <a:rPr lang="en-ID" sz="2200" dirty="0">
                <a:latin typeface="Arial" panose="020B0604020202020204" pitchFamily="34" charset="0"/>
                <a:cs typeface="Arial" panose="020B0604020202020204" pitchFamily="34" charset="0"/>
              </a:rPr>
              <a:t> material </a:t>
            </a:r>
            <a:r>
              <a:rPr lang="en-ID" sz="2200" dirty="0" err="1"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ID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Arial" panose="020B0604020202020204" pitchFamily="34" charset="0"/>
                <a:cs typeface="Arial" panose="020B0604020202020204" pitchFamily="34" charset="0"/>
              </a:rPr>
              <a:t>terkait</a:t>
            </a:r>
            <a:r>
              <a:rPr lang="en-ID" sz="2200" dirty="0">
                <a:latin typeface="Arial" panose="020B0604020202020204" pitchFamily="34" charset="0"/>
                <a:cs typeface="Arial" panose="020B0604020202020204" pitchFamily="34" charset="0"/>
              </a:rPr>
              <a:t> uranium dan plutonium</a:t>
            </a:r>
            <a:endParaRPr lang="ja-JP" altLang="en-US" sz="2200" b="1">
              <a:latin typeface="Century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D28651D-1A7C-A412-0529-AB67A23F9115}"/>
              </a:ext>
            </a:extLst>
          </p:cNvPr>
          <p:cNvSpPr txBox="1">
            <a:spLocks/>
          </p:cNvSpPr>
          <p:nvPr/>
        </p:nvSpPr>
        <p:spPr>
          <a:xfrm>
            <a:off x="4500562" y="2636912"/>
            <a:ext cx="4542911" cy="97991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ja-JP" sz="2000" b="1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material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terkait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daur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ulang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bahan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bakar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kuantitas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materil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terkait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data</a:t>
            </a:r>
            <a:endParaRPr lang="ja-JP" altLang="en-US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2898ACD-1D2B-FA81-26F0-4CFE7C6B182F}"/>
              </a:ext>
            </a:extLst>
          </p:cNvPr>
          <p:cNvSpPr txBox="1">
            <a:spLocks/>
          </p:cNvSpPr>
          <p:nvPr/>
        </p:nvSpPr>
        <p:spPr>
          <a:xfrm>
            <a:off x="4500562" y="5013176"/>
            <a:ext cx="4542910" cy="93553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7.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konsep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proliferasi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pengetahuan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mengenai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protected plutonium proliferation</a:t>
            </a:r>
            <a:endParaRPr lang="ja-JP" altLang="en-US" sz="3600" b="1">
              <a:latin typeface="Century" pitchFamily="18" charset="0"/>
            </a:endParaRP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213D805A-55B6-26B2-200D-F75740E17F61}"/>
              </a:ext>
            </a:extLst>
          </p:cNvPr>
          <p:cNvSpPr/>
          <p:nvPr/>
        </p:nvSpPr>
        <p:spPr>
          <a:xfrm>
            <a:off x="4286249" y="1358194"/>
            <a:ext cx="428625" cy="500063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ja-JP" altLang="en-US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B9188E36-62F6-417E-0A87-D84DD1A901ED}"/>
              </a:ext>
            </a:extLst>
          </p:cNvPr>
          <p:cNvSpPr/>
          <p:nvPr/>
        </p:nvSpPr>
        <p:spPr>
          <a:xfrm>
            <a:off x="4132405" y="2538662"/>
            <a:ext cx="367587" cy="3484859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ja-JP" alt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D4AB0FA-6646-A1C1-5E71-34DF929C531C}"/>
              </a:ext>
            </a:extLst>
          </p:cNvPr>
          <p:cNvSpPr txBox="1">
            <a:spLocks/>
          </p:cNvSpPr>
          <p:nvPr/>
        </p:nvSpPr>
        <p:spPr>
          <a:xfrm>
            <a:off x="100528" y="3946774"/>
            <a:ext cx="4031306" cy="869256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Aft>
                <a:spcPts val="0"/>
              </a:spcAft>
              <a:defRPr/>
            </a:pPr>
            <a:r>
              <a:rPr lang="en-US" altLang="ja-JP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konsep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dasar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depence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depth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safety dan safeguard,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ADD118A5-1046-FBFA-87AA-5E6823459D12}"/>
              </a:ext>
            </a:extLst>
          </p:cNvPr>
          <p:cNvSpPr txBox="1">
            <a:spLocks/>
          </p:cNvSpPr>
          <p:nvPr/>
        </p:nvSpPr>
        <p:spPr>
          <a:xfrm>
            <a:off x="100527" y="5013573"/>
            <a:ext cx="3889575" cy="996952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Aft>
                <a:spcPts val="0"/>
              </a:spcAft>
              <a:defRPr/>
            </a:pPr>
            <a:r>
              <a:rPr lang="en-US" altLang="ja-JP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analisa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desain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basis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konsep</a:t>
            </a:r>
            <a:r>
              <a:rPr lang="en-ID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safety dan safeguard by design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F1848E2-9AB4-7B77-E839-61F0D8D1B69B}"/>
              </a:ext>
            </a:extLst>
          </p:cNvPr>
          <p:cNvSpPr txBox="1">
            <a:spLocks/>
          </p:cNvSpPr>
          <p:nvPr/>
        </p:nvSpPr>
        <p:spPr>
          <a:xfrm>
            <a:off x="2411759" y="6091734"/>
            <a:ext cx="4032449" cy="442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Aft>
                <a:spcPts val="0"/>
              </a:spcAft>
              <a:defRPr/>
            </a:pPr>
            <a:r>
              <a:rPr lang="en-US" altLang="ja-JP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8. </a:t>
            </a:r>
            <a:r>
              <a:rPr lang="en-ID" altLang="ja-JP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ID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onsep</a:t>
            </a:r>
            <a:r>
              <a:rPr lang="en-I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material attractiveness, </a:t>
            </a:r>
          </a:p>
        </p:txBody>
      </p:sp>
    </p:spTree>
    <p:extLst>
      <p:ext uri="{BB962C8B-B14F-4D97-AF65-F5344CB8AC3E}">
        <p14:creationId xmlns:p14="http://schemas.microsoft.com/office/powerpoint/2010/main" val="1708365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FDC68-EF95-8113-F7EC-332DD51C317C}"/>
              </a:ext>
            </a:extLst>
          </p:cNvPr>
          <p:cNvSpPr txBox="1"/>
          <p:nvPr/>
        </p:nvSpPr>
        <p:spPr>
          <a:xfrm>
            <a:off x="17937" y="6381328"/>
            <a:ext cx="8748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 to Nuclear Security https://www.nti.org</a:t>
            </a:r>
          </a:p>
          <a:p>
            <a:endParaRPr lang="en-ID" sz="900" dirty="0">
              <a:effectLst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1431B6-FA4E-F483-4330-00903C5E6021}"/>
              </a:ext>
            </a:extLst>
          </p:cNvPr>
          <p:cNvSpPr txBox="1"/>
          <p:nvPr/>
        </p:nvSpPr>
        <p:spPr>
          <a:xfrm>
            <a:off x="107504" y="816791"/>
            <a:ext cx="9033321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3200" b="1" dirty="0">
                <a:effectLst/>
                <a:latin typeface="Calibri" panose="020F0502020204030204" pitchFamily="34" charset="0"/>
              </a:rPr>
              <a:t>IAEA’s Security Role</a:t>
            </a:r>
            <a:br>
              <a:rPr lang="en-ID" sz="3200" b="1" dirty="0">
                <a:effectLst/>
                <a:latin typeface="Calibri" panose="020F0502020204030204" pitchFamily="34" charset="0"/>
              </a:rPr>
            </a:br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The principle objective is </a:t>
            </a:r>
            <a:r>
              <a:rPr lang="en-ID" sz="1800" dirty="0" err="1">
                <a:effectLst/>
                <a:latin typeface="Calibri" panose="020F0502020204030204" pitchFamily="34" charset="0"/>
              </a:rPr>
              <a:t>to“accelerate</a:t>
            </a:r>
            <a:r>
              <a:rPr lang="en-ID" sz="1800" dirty="0">
                <a:effectLst/>
                <a:latin typeface="Calibri" panose="020F0502020204030204" pitchFamily="34" charset="0"/>
              </a:rPr>
              <a:t> and enlarge the contribution of atomic energy...”</a:t>
            </a:r>
            <a:br>
              <a:rPr lang="en-ID" sz="1800" dirty="0">
                <a:effectLst/>
                <a:latin typeface="Calibri" panose="020F0502020204030204" pitchFamily="34" charset="0"/>
              </a:rPr>
            </a:br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It administers a </a:t>
            </a:r>
            <a:r>
              <a:rPr lang="en-ID" sz="1800" i="1" dirty="0">
                <a:effectLst/>
                <a:latin typeface="Calibri" panose="020F0502020204030204" pitchFamily="34" charset="0"/>
              </a:rPr>
              <a:t>safeguards </a:t>
            </a:r>
            <a:r>
              <a:rPr lang="en-ID" sz="1800" dirty="0">
                <a:effectLst/>
                <a:latin typeface="Calibri" panose="020F0502020204030204" pitchFamily="34" charset="0"/>
              </a:rPr>
              <a:t>system to detect diversion for military purposes.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Nuclear </a:t>
            </a:r>
            <a:r>
              <a:rPr lang="en-ID" sz="1800" i="1" dirty="0">
                <a:effectLst/>
                <a:latin typeface="Calibri" panose="020F0502020204030204" pitchFamily="34" charset="0"/>
              </a:rPr>
              <a:t>security </a:t>
            </a:r>
            <a:r>
              <a:rPr lang="en-ID" sz="1800" dirty="0">
                <a:effectLst/>
                <a:latin typeface="Calibri" panose="020F0502020204030204" pitchFamily="34" charset="0"/>
              </a:rPr>
              <a:t>is a relatively new mission.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IAEA develops nuclear security guidelines and provides numerous nuclear security advisory services.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The scope of responsibility is </a:t>
            </a:r>
            <a:r>
              <a:rPr lang="en-ID" sz="1800" i="1" dirty="0">
                <a:effectLst/>
                <a:latin typeface="Calibri" panose="020F0502020204030204" pitchFamily="34" charset="0"/>
              </a:rPr>
              <a:t>civilian </a:t>
            </a:r>
            <a:r>
              <a:rPr lang="en-ID" sz="1800" dirty="0">
                <a:effectLst/>
                <a:latin typeface="Calibri" panose="020F0502020204030204" pitchFamily="34" charset="0"/>
              </a:rPr>
              <a:t>materials, largely outside the five nuclear weapons states 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207A8E-0D55-7052-E958-974415F6FD60}"/>
              </a:ext>
            </a:extLst>
          </p:cNvPr>
          <p:cNvSpPr txBox="1"/>
          <p:nvPr/>
        </p:nvSpPr>
        <p:spPr>
          <a:xfrm>
            <a:off x="251520" y="3576972"/>
            <a:ext cx="8514881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b="1" dirty="0">
                <a:effectLst/>
                <a:latin typeface="Calibri" panose="020F0502020204030204" pitchFamily="34" charset="0"/>
              </a:rPr>
              <a:t>Summary and Discussion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Nuclear security is a cornerstone of preventing nuclear terrorism.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An attack anywhere would be an attack everywhere.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Currently, nuclear materials security largely depends on actions by individual states.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A comprehensive global system is needed to provide confidence in each state’s materials security. 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96666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48F2A-0B07-3155-FA3A-4B653A3EBD66}"/>
              </a:ext>
            </a:extLst>
          </p:cNvPr>
          <p:cNvSpPr txBox="1"/>
          <p:nvPr/>
        </p:nvSpPr>
        <p:spPr>
          <a:xfrm>
            <a:off x="755576" y="690166"/>
            <a:ext cx="55446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NTI Nuclear Materials Security Index (NTI Index) </a:t>
            </a:r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30B431-06A3-F5E1-9148-8103333AC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901640" y="291413"/>
            <a:ext cx="533754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65171D-5B72-983A-C321-E7F7A76A12B9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465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FDC68-EF95-8113-F7EC-332DD51C317C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Alberto Muti , </a:t>
            </a:r>
            <a:r>
              <a:rPr lang="en-ID" sz="900" b="1" dirty="0">
                <a:solidFill>
                  <a:srgbClr val="16355B"/>
                </a:solidFill>
                <a:effectLst/>
                <a:cs typeface="Arial" panose="020B0604020202020204" pitchFamily="34" charset="0"/>
              </a:rPr>
              <a:t>Nuclear Safety, Security and Safeguards, VERTIC</a:t>
            </a:r>
            <a:endParaRPr lang="en-ID" sz="900" dirty="0">
              <a:effectLst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48F2A-0B07-3155-FA3A-4B653A3EBD66}"/>
              </a:ext>
            </a:extLst>
          </p:cNvPr>
          <p:cNvSpPr txBox="1"/>
          <p:nvPr/>
        </p:nvSpPr>
        <p:spPr>
          <a:xfrm>
            <a:off x="755576" y="690166"/>
            <a:ext cx="55446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NTI Nuclear Materials Security Index (NTI Index) 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C36D78-AACB-CA62-1390-BE51DF002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134813" y="325760"/>
            <a:ext cx="4871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381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48F2A-0B07-3155-FA3A-4B653A3EBD66}"/>
              </a:ext>
            </a:extLst>
          </p:cNvPr>
          <p:cNvSpPr txBox="1"/>
          <p:nvPr/>
        </p:nvSpPr>
        <p:spPr>
          <a:xfrm>
            <a:off x="755576" y="690166"/>
            <a:ext cx="55446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NTI Nuclear Materials Security Index (NTI Index) </a:t>
            </a:r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55353A-1115-64FE-FC5F-737C88E09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147159" y="-342479"/>
            <a:ext cx="4632677" cy="83879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49E994-F784-635B-D8AB-72D1FB1F8C74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0781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48F2A-0B07-3155-FA3A-4B653A3EBD66}"/>
              </a:ext>
            </a:extLst>
          </p:cNvPr>
          <p:cNvSpPr txBox="1"/>
          <p:nvPr/>
        </p:nvSpPr>
        <p:spPr>
          <a:xfrm>
            <a:off x="755576" y="690166"/>
            <a:ext cx="55446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NTI Nuclear Materials Security Index (NTI Index) 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81A088-D630-DFFE-64B3-FD9BAB028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034578" y="68526"/>
            <a:ext cx="5321083" cy="73030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9F9C35-8C57-C736-3644-B4B2816B719F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894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148F2A-0B07-3155-FA3A-4B653A3EBD66}"/>
              </a:ext>
            </a:extLst>
          </p:cNvPr>
          <p:cNvSpPr txBox="1"/>
          <p:nvPr/>
        </p:nvSpPr>
        <p:spPr>
          <a:xfrm>
            <a:off x="755576" y="690166"/>
            <a:ext cx="55446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NTI Nuclear Materials Security Index (NTI Index) </a:t>
            </a:r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323B34-BC5D-4B8C-22FD-AFF78D800D60}"/>
              </a:ext>
            </a:extLst>
          </p:cNvPr>
          <p:cNvSpPr txBox="1"/>
          <p:nvPr/>
        </p:nvSpPr>
        <p:spPr>
          <a:xfrm>
            <a:off x="107503" y="1050484"/>
            <a:ext cx="874846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800" b="1" dirty="0">
                <a:effectLst/>
                <a:latin typeface="Calibri" panose="020F0502020204030204" pitchFamily="34" charset="0"/>
              </a:rPr>
              <a:t>Key Index Findings</a:t>
            </a:r>
            <a:br>
              <a:rPr lang="en-ID" sz="2800" b="1" dirty="0">
                <a:effectLst/>
                <a:latin typeface="Calibri" panose="020F0502020204030204" pitchFamily="34" charset="0"/>
              </a:rPr>
            </a:br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Governments are more aware of the threat and are engaged.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The consensus on priorities is lacking. </a:t>
            </a:r>
            <a:endParaRPr lang="en-ID" dirty="0"/>
          </a:p>
          <a:p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The lack of openness impedes confidence and accountability. </a:t>
            </a:r>
            <a:endParaRPr lang="en-ID" dirty="0"/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Calibri" panose="020F0502020204030204" pitchFamily="34" charset="0"/>
              </a:rPr>
              <a:t> Several states are more vulnerable to insider threats. </a:t>
            </a:r>
            <a:endParaRPr lang="en-ID" sz="1800" dirty="0">
              <a:effectLst/>
              <a:latin typeface="ArialM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Calibri" panose="020F0502020204030204" pitchFamily="34" charset="0"/>
              </a:rPr>
              <a:t> Stocks of weapons‐usable nuclear materials continue to increase.</a:t>
            </a:r>
            <a:br>
              <a:rPr lang="en-ID" sz="1800" dirty="0">
                <a:effectLst/>
                <a:latin typeface="Calibri" panose="020F0502020204030204" pitchFamily="34" charset="0"/>
              </a:rPr>
            </a:br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More states could eliminate their stocks.</a:t>
            </a:r>
            <a:br>
              <a:rPr lang="en-ID" sz="1800" dirty="0">
                <a:effectLst/>
                <a:latin typeface="Calibri" panose="020F0502020204030204" pitchFamily="34" charset="0"/>
              </a:rPr>
            </a:br>
            <a:r>
              <a:rPr lang="en-ID" sz="1800" dirty="0">
                <a:effectLst/>
                <a:latin typeface="ArialMT"/>
              </a:rPr>
              <a:t>• </a:t>
            </a:r>
            <a:r>
              <a:rPr lang="en-ID" sz="1800" dirty="0">
                <a:effectLst/>
                <a:latin typeface="Calibri" panose="020F0502020204030204" pitchFamily="34" charset="0"/>
              </a:rPr>
              <a:t>Many states lag on joining international agreements </a:t>
            </a:r>
            <a:endParaRPr lang="en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577784-DFB2-415D-98DB-12CCB73C64D0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377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2A991B-8E8F-55DF-48C4-E854C6FA40F9}"/>
              </a:ext>
            </a:extLst>
          </p:cNvPr>
          <p:cNvSpPr txBox="1"/>
          <p:nvPr/>
        </p:nvSpPr>
        <p:spPr>
          <a:xfrm>
            <a:off x="107504" y="933608"/>
            <a:ext cx="8748464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4000" b="1" dirty="0">
                <a:effectLst/>
                <a:cs typeface="Arial" panose="020B0604020202020204" pitchFamily="34" charset="0"/>
              </a:rPr>
              <a:t>Recommendations </a:t>
            </a:r>
            <a:endParaRPr lang="en-ID" sz="2000" dirty="0">
              <a:cs typeface="Arial" panose="020B0604020202020204" pitchFamily="34" charset="0"/>
            </a:endParaRPr>
          </a:p>
          <a:p>
            <a:r>
              <a:rPr lang="en-ID" sz="2000" dirty="0">
                <a:effectLst/>
                <a:cs typeface="Arial" panose="020B0604020202020204" pitchFamily="34" charset="0"/>
              </a:rPr>
              <a:t>– Reach consensus on the key principles of a global system </a:t>
            </a:r>
            <a:endParaRPr lang="en-ID" sz="2000" dirty="0"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600" dirty="0">
                <a:effectLst/>
                <a:cs typeface="Arial" panose="020B0604020202020204" pitchFamily="34" charset="0"/>
              </a:rPr>
              <a:t>Cover all weapons‐usable materials, military and civilian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1600" dirty="0">
                <a:effectLst/>
                <a:cs typeface="Arial" panose="020B0604020202020204" pitchFamily="34" charset="0"/>
              </a:rPr>
              <a:t>Apply international standards and best practices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1600" dirty="0">
                <a:effectLst/>
                <a:cs typeface="Arial" panose="020B0604020202020204" pitchFamily="34" charset="0"/>
              </a:rPr>
              <a:t>Build confidence and accountability </a:t>
            </a:r>
          </a:p>
          <a:p>
            <a:r>
              <a:rPr lang="en-ID" sz="2000" dirty="0">
                <a:effectLst/>
                <a:cs typeface="Arial" panose="020B0604020202020204" pitchFamily="34" charset="0"/>
              </a:rPr>
              <a:t>– Become parties to nuclear security treaties </a:t>
            </a:r>
            <a:endParaRPr lang="en-ID" sz="2000" dirty="0">
              <a:cs typeface="Arial" panose="020B0604020202020204" pitchFamily="34" charset="0"/>
            </a:endParaRPr>
          </a:p>
          <a:p>
            <a:r>
              <a:rPr lang="en-ID" sz="2000" dirty="0">
                <a:effectLst/>
                <a:cs typeface="Arial" panose="020B0604020202020204" pitchFamily="34" charset="0"/>
              </a:rPr>
              <a:t>– Strengthen voluntary mechanisms </a:t>
            </a:r>
            <a:endParaRPr lang="en-ID" sz="2000" dirty="0">
              <a:cs typeface="Arial" panose="020B0604020202020204" pitchFamily="34" charset="0"/>
            </a:endParaRPr>
          </a:p>
          <a:p>
            <a:r>
              <a:rPr lang="en-ID" sz="2000" dirty="0">
                <a:effectLst/>
                <a:cs typeface="Arial" panose="020B0604020202020204" pitchFamily="34" charset="0"/>
              </a:rPr>
              <a:t>– Secure military and other non‐civilian materials to same or higher standards as civilian materials </a:t>
            </a:r>
          </a:p>
          <a:p>
            <a:endParaRPr lang="en-ID" sz="2000" dirty="0">
              <a:cs typeface="Arial" panose="020B0604020202020204" pitchFamily="34" charset="0"/>
            </a:endParaRPr>
          </a:p>
          <a:p>
            <a:r>
              <a:rPr lang="en-ID" sz="2400" dirty="0">
                <a:effectLst/>
                <a:cs typeface="Arial" panose="020B0604020202020204" pitchFamily="34" charset="0"/>
              </a:rPr>
              <a:t>• </a:t>
            </a:r>
            <a:r>
              <a:rPr lang="en-ID" sz="2400" b="1" dirty="0">
                <a:effectLst/>
                <a:cs typeface="Arial" panose="020B0604020202020204" pitchFamily="34" charset="0"/>
              </a:rPr>
              <a:t>Each country</a:t>
            </a:r>
            <a:r>
              <a:rPr lang="en-ID" sz="2400" dirty="0">
                <a:effectLst/>
                <a:cs typeface="Arial" panose="020B0604020202020204" pitchFamily="34" charset="0"/>
              </a:rPr>
              <a:t>: </a:t>
            </a:r>
            <a:endParaRPr lang="en-ID" sz="2000" dirty="0"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2000" dirty="0">
                <a:effectLst/>
                <a:cs typeface="Arial" panose="020B0604020202020204" pitchFamily="34" charset="0"/>
              </a:rPr>
              <a:t>–  Decrease stocks of weapons‐usable nuclear materials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000" dirty="0">
                <a:effectLst/>
                <a:cs typeface="Arial" panose="020B0604020202020204" pitchFamily="34" charset="0"/>
              </a:rPr>
              <a:t>–  Improve measures to protect weapons‐usable nuclear materials from theft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000" dirty="0">
                <a:effectLst/>
                <a:cs typeface="Arial" panose="020B0604020202020204" pitchFamily="34" charset="0"/>
              </a:rPr>
              <a:t>–  Establish and strengthen independent regulatory agencies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2000" dirty="0">
                <a:effectLst/>
                <a:cs typeface="Arial" panose="020B0604020202020204" pitchFamily="34" charset="0"/>
              </a:rPr>
              <a:t>–  Deliver on Nuclear Security Summit commitments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9131C6-4F7C-39A1-75CF-7AC2C7B37C19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749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706E68-2A9F-67B5-0BA0-6A765DC680FA}"/>
              </a:ext>
            </a:extLst>
          </p:cNvPr>
          <p:cNvSpPr txBox="1"/>
          <p:nvPr/>
        </p:nvSpPr>
        <p:spPr>
          <a:xfrm>
            <a:off x="179513" y="720927"/>
            <a:ext cx="89613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b="1" dirty="0">
                <a:effectLst/>
                <a:latin typeface="Calibri" panose="020F0502020204030204" pitchFamily="34" charset="0"/>
              </a:rPr>
              <a:t>Convention for the Physical Protection of Nuclear Material (CPPNM) </a:t>
            </a:r>
            <a:endParaRPr lang="en-ID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C175CE-5B3A-40B5-4442-2CA184DBA63D}"/>
              </a:ext>
            </a:extLst>
          </p:cNvPr>
          <p:cNvSpPr txBox="1"/>
          <p:nvPr/>
        </p:nvSpPr>
        <p:spPr>
          <a:xfrm>
            <a:off x="50505" y="1087911"/>
            <a:ext cx="909906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000" dirty="0">
                <a:effectLst/>
                <a:latin typeface="Calibri" panose="020F0502020204030204" pitchFamily="34" charset="0"/>
              </a:rPr>
              <a:t>Binding treaty requiring states to apply </a:t>
            </a:r>
            <a:r>
              <a:rPr lang="en-ID" sz="2000" b="1" dirty="0">
                <a:effectLst/>
                <a:latin typeface="Calibri" panose="020F0502020204030204" pitchFamily="34" charset="0"/>
              </a:rPr>
              <a:t>physical protection measures </a:t>
            </a:r>
            <a:r>
              <a:rPr lang="en-ID" sz="2000" dirty="0">
                <a:effectLst/>
                <a:latin typeface="Calibri" panose="020F0502020204030204" pitchFamily="34" charset="0"/>
              </a:rPr>
              <a:t>to nuclear material, primarily during </a:t>
            </a:r>
            <a:r>
              <a:rPr lang="en-ID" sz="2000" b="1" dirty="0">
                <a:effectLst/>
                <a:latin typeface="Calibri" panose="020F0502020204030204" pitchFamily="34" charset="0"/>
              </a:rPr>
              <a:t>international transportation</a:t>
            </a:r>
            <a:r>
              <a:rPr lang="en-ID" sz="2000" dirty="0">
                <a:effectLst/>
                <a:latin typeface="Calibri" panose="020F0502020204030204" pitchFamily="34" charset="0"/>
              </a:rPr>
              <a:t>. </a:t>
            </a:r>
            <a:endParaRPr lang="en-ID" sz="2000" dirty="0"/>
          </a:p>
          <a:p>
            <a:r>
              <a:rPr lang="en-ID" sz="2000" b="1" dirty="0">
                <a:effectLst/>
                <a:latin typeface="Calibri" panose="020F0502020204030204" pitchFamily="34" charset="0"/>
              </a:rPr>
              <a:t>2005 Amendment </a:t>
            </a:r>
            <a:r>
              <a:rPr lang="en-ID" sz="2000" dirty="0">
                <a:effectLst/>
                <a:latin typeface="Calibri" panose="020F0502020204030204" pitchFamily="34" charset="0"/>
              </a:rPr>
              <a:t>expanded the CPPNM’s scope to require protection of nuclear materials in </a:t>
            </a:r>
            <a:r>
              <a:rPr lang="en-ID" sz="2000" b="1" dirty="0">
                <a:effectLst/>
                <a:latin typeface="Calibri" panose="020F0502020204030204" pitchFamily="34" charset="0"/>
              </a:rPr>
              <a:t>use, storage, and domestic transit, and protection of nuclear facilities from sabotage </a:t>
            </a:r>
            <a:endParaRPr lang="en-ID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518E52-6CFE-9456-7902-370ED14131C7}"/>
              </a:ext>
            </a:extLst>
          </p:cNvPr>
          <p:cNvSpPr txBox="1"/>
          <p:nvPr/>
        </p:nvSpPr>
        <p:spPr>
          <a:xfrm>
            <a:off x="2323850" y="2746772"/>
            <a:ext cx="46403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b="1" dirty="0">
                <a:effectLst/>
                <a:latin typeface="Calibri" panose="020F0502020204030204" pitchFamily="34" charset="0"/>
              </a:rPr>
              <a:t>IAEA Fundamental Principles </a:t>
            </a:r>
            <a:endParaRPr lang="en-ID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338953-957A-EA0A-A548-7069510A6007}"/>
              </a:ext>
            </a:extLst>
          </p:cNvPr>
          <p:cNvSpPr txBox="1"/>
          <p:nvPr/>
        </p:nvSpPr>
        <p:spPr>
          <a:xfrm>
            <a:off x="41755" y="3143987"/>
            <a:ext cx="896131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000" dirty="0">
                <a:effectLst/>
                <a:latin typeface="Calibri" panose="020F0502020204030204" pitchFamily="34" charset="0"/>
              </a:rPr>
              <a:t>A set of principles adopted by the IAEA Board of Governors and meant as a step toward </a:t>
            </a:r>
            <a:r>
              <a:rPr lang="en-ID" sz="2000" b="1" dirty="0">
                <a:effectLst/>
                <a:latin typeface="Calibri" panose="020F0502020204030204" pitchFamily="34" charset="0"/>
              </a:rPr>
              <a:t>strengthening the physical security regime </a:t>
            </a:r>
            <a:r>
              <a:rPr lang="en-ID" sz="2000" dirty="0">
                <a:effectLst/>
                <a:latin typeface="Calibri" panose="020F0502020204030204" pitchFamily="34" charset="0"/>
              </a:rPr>
              <a:t>and </a:t>
            </a:r>
            <a:r>
              <a:rPr lang="en-ID" sz="2000" b="1" dirty="0">
                <a:effectLst/>
                <a:latin typeface="Calibri" panose="020F0502020204030204" pitchFamily="34" charset="0"/>
              </a:rPr>
              <a:t>promoting the effective implementation and improvement </a:t>
            </a:r>
            <a:r>
              <a:rPr lang="en-ID" sz="2000" dirty="0">
                <a:effectLst/>
                <a:latin typeface="Calibri" panose="020F0502020204030204" pitchFamily="34" charset="0"/>
              </a:rPr>
              <a:t>of physical protection worldwide. They have been incorporated into the 2005 Amendment to the CPPNM </a:t>
            </a:r>
            <a:endParaRPr lang="en-ID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0497BF-E0DA-50A6-1F4F-CC091ECA6821}"/>
              </a:ext>
            </a:extLst>
          </p:cNvPr>
          <p:cNvSpPr txBox="1"/>
          <p:nvPr/>
        </p:nvSpPr>
        <p:spPr>
          <a:xfrm>
            <a:off x="1403648" y="4586994"/>
            <a:ext cx="64807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b="1" dirty="0">
                <a:effectLst/>
                <a:latin typeface="Calibri" panose="020F0502020204030204" pitchFamily="34" charset="0"/>
              </a:rPr>
              <a:t>Safeguards and Nuclear Material Accounting </a:t>
            </a:r>
            <a:endParaRPr lang="en-ID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D6C814-A73E-9F7F-498E-2F6C14D852D0}"/>
              </a:ext>
            </a:extLst>
          </p:cNvPr>
          <p:cNvSpPr txBox="1"/>
          <p:nvPr/>
        </p:nvSpPr>
        <p:spPr>
          <a:xfrm>
            <a:off x="63500" y="4913873"/>
            <a:ext cx="893956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000" dirty="0">
                <a:effectLst/>
                <a:latin typeface="Calibri" panose="020F0502020204030204" pitchFamily="34" charset="0"/>
              </a:rPr>
              <a:t>IAEA safeguards agreements require states to apply </a:t>
            </a:r>
            <a:endParaRPr lang="en-ID" sz="2000" dirty="0"/>
          </a:p>
          <a:p>
            <a:r>
              <a:rPr lang="en-ID" sz="2000" b="1" dirty="0">
                <a:effectLst/>
                <a:latin typeface="Calibri" panose="020F0502020204030204" pitchFamily="34" charset="0"/>
              </a:rPr>
              <a:t>standard nuclear material accounting systems</a:t>
            </a:r>
            <a:r>
              <a:rPr lang="en-ID" sz="2000" dirty="0">
                <a:effectLst/>
                <a:latin typeface="Calibri" panose="020F0502020204030204" pitchFamily="34" charset="0"/>
              </a:rPr>
              <a:t>. All states with nuclear material (except NK) have safeguards agreements in place, though </a:t>
            </a:r>
            <a:r>
              <a:rPr lang="en-ID" sz="2000" b="1" dirty="0">
                <a:effectLst/>
                <a:latin typeface="Calibri" panose="020F0502020204030204" pitchFamily="34" charset="0"/>
              </a:rPr>
              <a:t>coverage depends on whether a state is a NWS, a NNWS, or non‐NPT state </a:t>
            </a:r>
            <a:endParaRPr lang="en-ID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C978CB-4A02-B47E-3FF7-580186D1623D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  <p:pic>
        <p:nvPicPr>
          <p:cNvPr id="1026" name="Picture 2" descr="page34image92103408">
            <a:extLst>
              <a:ext uri="{FF2B5EF4-FFF2-40B4-BE49-F238E27FC236}">
                <a16:creationId xmlns:a16="http://schemas.microsoft.com/office/drawing/2014/main" id="{A7D5D7D8-2FFD-33A2-3668-93EC92299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500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page34image92107776">
            <a:extLst>
              <a:ext uri="{FF2B5EF4-FFF2-40B4-BE49-F238E27FC236}">
                <a16:creationId xmlns:a16="http://schemas.microsoft.com/office/drawing/2014/main" id="{5DC6D374-2E78-9798-EA19-18B0715CF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5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page34image92102576">
            <a:extLst>
              <a:ext uri="{FF2B5EF4-FFF2-40B4-BE49-F238E27FC236}">
                <a16:creationId xmlns:a16="http://schemas.microsoft.com/office/drawing/2014/main" id="{CDDC1DBD-1939-1D21-0524-11C8ABEF4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500" cy="1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064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2D212C-BE51-1CBD-D413-88B71E948608}"/>
              </a:ext>
            </a:extLst>
          </p:cNvPr>
          <p:cNvSpPr txBox="1"/>
          <p:nvPr/>
        </p:nvSpPr>
        <p:spPr>
          <a:xfrm>
            <a:off x="539552" y="718508"/>
            <a:ext cx="4640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Nuclear Suppliers Group (NSG) </a:t>
            </a:r>
            <a:endParaRPr lang="en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1E805E-9072-DFA7-25F9-D476A7E20632}"/>
              </a:ext>
            </a:extLst>
          </p:cNvPr>
          <p:cNvSpPr txBox="1"/>
          <p:nvPr/>
        </p:nvSpPr>
        <p:spPr>
          <a:xfrm>
            <a:off x="63500" y="1094641"/>
            <a:ext cx="890949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>
                <a:effectLst/>
                <a:latin typeface="Calibri" panose="020F0502020204030204" pitchFamily="34" charset="0"/>
              </a:rPr>
              <a:t>The NSG was established to ensure that suppliers apply a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uniform approach to nuclear and nuclear‐related exports and dual‐use items</a:t>
            </a:r>
            <a:r>
              <a:rPr lang="en-ID" sz="1800" dirty="0">
                <a:effectLst/>
                <a:latin typeface="Calibri" panose="020F0502020204030204" pitchFamily="34" charset="0"/>
              </a:rPr>
              <a:t>. NSG guidelines aim to ensure that peaceful nuclear trade does not contribute to proliferation of nuclear weapons.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Suppliers should authorize transfers of trigger list items only where those items will be subject to safeguards</a:t>
            </a:r>
            <a:r>
              <a:rPr lang="en-ID" sz="1800" dirty="0">
                <a:effectLst/>
                <a:latin typeface="Calibri" panose="020F0502020204030204" pitchFamily="34" charset="0"/>
              </a:rPr>
              <a:t>. Guidelines also state that recipients should have physical security measures in place 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D4ACE8-5549-660C-A5AF-F09D80697D76}"/>
              </a:ext>
            </a:extLst>
          </p:cNvPr>
          <p:cNvSpPr txBox="1"/>
          <p:nvPr/>
        </p:nvSpPr>
        <p:spPr>
          <a:xfrm>
            <a:off x="451643" y="2527064"/>
            <a:ext cx="4640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Nuclear Security Summits </a:t>
            </a:r>
            <a:endParaRPr lang="en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E1481F-B132-A62E-20FD-01C299ADE8CA}"/>
              </a:ext>
            </a:extLst>
          </p:cNvPr>
          <p:cNvSpPr txBox="1"/>
          <p:nvPr/>
        </p:nvSpPr>
        <p:spPr>
          <a:xfrm>
            <a:off x="99982" y="2826802"/>
            <a:ext cx="89094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>
                <a:effectLst/>
                <a:latin typeface="Calibri" panose="020F0502020204030204" pitchFamily="34" charset="0"/>
              </a:rPr>
              <a:t>Brings together government leaders from states around </a:t>
            </a:r>
            <a:endParaRPr lang="en-ID" dirty="0"/>
          </a:p>
          <a:p>
            <a:r>
              <a:rPr lang="en-ID" sz="1800" dirty="0">
                <a:effectLst/>
                <a:latin typeface="Calibri" panose="020F0502020204030204" pitchFamily="34" charset="0"/>
              </a:rPr>
              <a:t>the world to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focus high‐level attention on the threat of nuclear terrorism</a:t>
            </a:r>
            <a:r>
              <a:rPr lang="en-ID" sz="1800" dirty="0">
                <a:effectLst/>
                <a:latin typeface="Calibri" panose="020F0502020204030204" pitchFamily="34" charset="0"/>
              </a:rPr>
              <a:t>. The summit produces a communiqué identifying priority areas. At the close of the 2010 Summit, more than 60 national commitments were made, over 80% of which were achieved by the 2012 Summit. At the 2012 Summit, over 100 commitments were made. The next summit will be held in 2014 </a:t>
            </a:r>
            <a:endParaRPr lang="en-ID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8D5203-3448-5AA3-BD30-7412E7C64EAC}"/>
              </a:ext>
            </a:extLst>
          </p:cNvPr>
          <p:cNvSpPr txBox="1"/>
          <p:nvPr/>
        </p:nvSpPr>
        <p:spPr>
          <a:xfrm>
            <a:off x="120517" y="4627502"/>
            <a:ext cx="4640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G8 Global Partnership </a:t>
            </a:r>
            <a:endParaRPr lang="en-ID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398BA2-5906-6DC2-5025-DDF1761A505D}"/>
              </a:ext>
            </a:extLst>
          </p:cNvPr>
          <p:cNvSpPr txBox="1"/>
          <p:nvPr/>
        </p:nvSpPr>
        <p:spPr>
          <a:xfrm>
            <a:off x="31750" y="4906745"/>
            <a:ext cx="900947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>
                <a:effectLst/>
                <a:latin typeface="Calibri" panose="020F0502020204030204" pitchFamily="34" charset="0"/>
              </a:rPr>
              <a:t>A 2002 G8 initiative committed to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preventing terrorists from acquiring or developing WMD</a:t>
            </a:r>
            <a:r>
              <a:rPr lang="en-ID" sz="1800" dirty="0">
                <a:effectLst/>
                <a:latin typeface="Calibri" panose="020F0502020204030204" pitchFamily="34" charset="0"/>
              </a:rPr>
              <a:t>. G8 countries pledged $20 billion over the first 10 years to fund projects to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secure and dismantle WMD stockpiles </a:t>
            </a:r>
            <a:r>
              <a:rPr lang="en-ID" sz="1800" dirty="0">
                <a:effectLst/>
                <a:latin typeface="Calibri" panose="020F0502020204030204" pitchFamily="34" charset="0"/>
              </a:rPr>
              <a:t>in Russia. Since then the Global Partnership has successfully implemented numerous projects, including outside Russia. The G8 extended the GP for another ten years. Its informal nature allows countries to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match resources to specific projects </a:t>
            </a:r>
            <a:endParaRPr lang="en-ID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162B0B-1B66-C2D7-D934-353887E695B2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  <p:pic>
        <p:nvPicPr>
          <p:cNvPr id="2050" name="Picture 2" descr="page35image91915488">
            <a:extLst>
              <a:ext uri="{FF2B5EF4-FFF2-40B4-BE49-F238E27FC236}">
                <a16:creationId xmlns:a16="http://schemas.microsoft.com/office/drawing/2014/main" id="{836A8A03-189F-1931-4A67-2E1F833A0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500" cy="7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page35image91916944">
            <a:extLst>
              <a:ext uri="{FF2B5EF4-FFF2-40B4-BE49-F238E27FC236}">
                <a16:creationId xmlns:a16="http://schemas.microsoft.com/office/drawing/2014/main" id="{6459CABE-9486-1A88-C859-F5498AAF5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5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age35image91919024">
            <a:extLst>
              <a:ext uri="{FF2B5EF4-FFF2-40B4-BE49-F238E27FC236}">
                <a16:creationId xmlns:a16="http://schemas.microsoft.com/office/drawing/2014/main" id="{07D514D5-487E-FEE7-7588-95671741F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500" cy="10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page35image91924848">
            <a:extLst>
              <a:ext uri="{FF2B5EF4-FFF2-40B4-BE49-F238E27FC236}">
                <a16:creationId xmlns:a16="http://schemas.microsoft.com/office/drawing/2014/main" id="{3BFD0D7D-7489-CBE6-4643-6294C74B5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500" cy="12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610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9E0260-2247-D49F-087C-231486B9FF04}"/>
              </a:ext>
            </a:extLst>
          </p:cNvPr>
          <p:cNvSpPr txBox="1"/>
          <p:nvPr/>
        </p:nvSpPr>
        <p:spPr>
          <a:xfrm>
            <a:off x="251520" y="764704"/>
            <a:ext cx="59484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Global Initiative to Combat Nuclear Terrorism (GICNT) 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78FB65-E1C2-1408-85FA-A5B3095788DB}"/>
              </a:ext>
            </a:extLst>
          </p:cNvPr>
          <p:cNvSpPr txBox="1"/>
          <p:nvPr/>
        </p:nvSpPr>
        <p:spPr>
          <a:xfrm>
            <a:off x="21948" y="1134036"/>
            <a:ext cx="874846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>
                <a:effectLst/>
                <a:latin typeface="Calibri" panose="020F0502020204030204" pitchFamily="34" charset="0"/>
              </a:rPr>
              <a:t>The GICNT provides another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informal mechanism for state cooperation</a:t>
            </a:r>
            <a:r>
              <a:rPr lang="en-ID" sz="1800" dirty="0">
                <a:effectLst/>
                <a:latin typeface="Calibri" panose="020F0502020204030204" pitchFamily="34" charset="0"/>
              </a:rPr>
              <a:t>. Its mission is to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strengthen global capacity </a:t>
            </a:r>
            <a:r>
              <a:rPr lang="en-ID" sz="1800" dirty="0">
                <a:effectLst/>
                <a:latin typeface="Calibri" panose="020F0502020204030204" pitchFamily="34" charset="0"/>
              </a:rPr>
              <a:t>to prevent, detect, and respond to nuclear terrorism. Partner nations conduct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multilateral activities, workshops, table‐top exercises, and field exercises </a:t>
            </a:r>
            <a:endParaRPr lang="en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B855B9-9352-49DE-EF5F-8F1A98669F06}"/>
              </a:ext>
            </a:extLst>
          </p:cNvPr>
          <p:cNvSpPr txBox="1"/>
          <p:nvPr/>
        </p:nvSpPr>
        <p:spPr>
          <a:xfrm>
            <a:off x="443760" y="2099110"/>
            <a:ext cx="46560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Proliferation Security Initiative (PSI) 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2C2877-BE3A-8735-8F64-A9B970BC7EB7}"/>
              </a:ext>
            </a:extLst>
          </p:cNvPr>
          <p:cNvSpPr txBox="1"/>
          <p:nvPr/>
        </p:nvSpPr>
        <p:spPr>
          <a:xfrm>
            <a:off x="26047" y="2367497"/>
            <a:ext cx="911477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>
                <a:effectLst/>
                <a:latin typeface="Calibri" panose="020F0502020204030204" pitchFamily="34" charset="0"/>
              </a:rPr>
              <a:t>An informal grouping of states that have joined together to </a:t>
            </a:r>
            <a:endParaRPr lang="en-ID" dirty="0"/>
          </a:p>
          <a:p>
            <a:r>
              <a:rPr lang="en-ID" sz="1800" b="1" dirty="0">
                <a:effectLst/>
                <a:latin typeface="Calibri" panose="020F0502020204030204" pitchFamily="34" charset="0"/>
              </a:rPr>
              <a:t>prevent trafficking by detecting and intercepting WMD and WMD‐related materials</a:t>
            </a:r>
            <a:r>
              <a:rPr lang="en-ID" sz="1800" dirty="0">
                <a:effectLst/>
                <a:latin typeface="Calibri" panose="020F0502020204030204" pitchFamily="34" charset="0"/>
              </a:rPr>
              <a:t>. Countries commit to strengthen national legal authorities to facilitate interdiction, develop procedures to facilitate exchange of information, and take specific actions in support of interdiction efforts. </a:t>
            </a:r>
            <a:r>
              <a:rPr lang="en-ID" sz="1800" b="1" dirty="0" err="1">
                <a:effectLst/>
                <a:latin typeface="Calibri" panose="020F0502020204030204" pitchFamily="34" charset="0"/>
              </a:rPr>
              <a:t>Shipboarding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 agreements </a:t>
            </a:r>
            <a:r>
              <a:rPr lang="en-ID" sz="1800" dirty="0">
                <a:effectLst/>
                <a:latin typeface="Calibri" panose="020F0502020204030204" pitchFamily="34" charset="0"/>
              </a:rPr>
              <a:t>give parties permission to board vessels sailing under the other parties’ national flag. Several high‐profile successes in interdicting or turning back WMD‐related shipments have been attributed to PSI. </a:t>
            </a:r>
            <a:endParaRPr lang="en-ID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0AF36A-736D-8BC6-1193-2CCEB1A5EADC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972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Sinergisasi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3 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637252-F527-7191-F89F-1CC904F97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990" y="718960"/>
            <a:ext cx="3972210" cy="2963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2719D9-847A-2EF6-9925-AFA1018B5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780" y="3634560"/>
            <a:ext cx="7783264" cy="22556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35C502-8A73-7FE8-3604-B9D8409246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3812" y="5846206"/>
            <a:ext cx="6553200" cy="419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E59ECF-7DF2-F740-67C2-289957D3CE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38" y="6093296"/>
            <a:ext cx="1404218" cy="4933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D0177F-0885-4822-43B0-75790A2C23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74242" y="6193933"/>
            <a:ext cx="120015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159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82FB65-A77E-A5FF-04F1-97EBDFA21FEE}"/>
              </a:ext>
            </a:extLst>
          </p:cNvPr>
          <p:cNvSpPr txBox="1"/>
          <p:nvPr/>
        </p:nvSpPr>
        <p:spPr>
          <a:xfrm>
            <a:off x="467544" y="908720"/>
            <a:ext cx="6480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IAEA Nuclear Security Advisory Services 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1349CF-A6E2-D4F2-7A36-3256A2471BCD}"/>
              </a:ext>
            </a:extLst>
          </p:cNvPr>
          <p:cNvSpPr txBox="1"/>
          <p:nvPr/>
        </p:nvSpPr>
        <p:spPr>
          <a:xfrm>
            <a:off x="125441" y="3284984"/>
            <a:ext cx="901855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>
                <a:effectLst/>
                <a:latin typeface="Calibri" panose="020F0502020204030204" pitchFamily="34" charset="0"/>
              </a:rPr>
              <a:t>An organization whose purpose is to provide a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forum for nuclear security professionals to share and promote best security practices</a:t>
            </a:r>
            <a:r>
              <a:rPr lang="en-ID" sz="1800" dirty="0">
                <a:effectLst/>
                <a:latin typeface="Calibri" panose="020F0502020204030204" pitchFamily="34" charset="0"/>
              </a:rPr>
              <a:t>. Best practice exchanges can be a valuable tool to enable rapid and dynamic improvements for facilities’ security implementation. WINS produces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best practices guides</a:t>
            </a:r>
            <a:r>
              <a:rPr lang="en-ID" sz="1800" dirty="0">
                <a:effectLst/>
                <a:latin typeface="Calibri" panose="020F0502020204030204" pitchFamily="34" charset="0"/>
              </a:rPr>
              <a:t>, including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self‐assessment tools</a:t>
            </a:r>
            <a:r>
              <a:rPr lang="en-ID" sz="1800" dirty="0">
                <a:effectLst/>
                <a:latin typeface="Calibri" panose="020F0502020204030204" pitchFamily="34" charset="0"/>
              </a:rPr>
              <a:t>, and is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developing accreditation and training </a:t>
            </a:r>
            <a:r>
              <a:rPr lang="en-ID" sz="1800" dirty="0">
                <a:effectLst/>
                <a:latin typeface="Calibri" panose="020F0502020204030204" pitchFamily="34" charset="0"/>
              </a:rPr>
              <a:t>for nuclear security professionals. WINS is also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developing peer review </a:t>
            </a:r>
            <a:r>
              <a:rPr lang="en-ID" sz="1800" dirty="0">
                <a:effectLst/>
                <a:latin typeface="Calibri" panose="020F0502020204030204" pitchFamily="34" charset="0"/>
              </a:rPr>
              <a:t>offerings. </a:t>
            </a:r>
            <a:endParaRPr lang="en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FD5C7C-81D6-CA9A-545F-FF37B7C17EDC}"/>
              </a:ext>
            </a:extLst>
          </p:cNvPr>
          <p:cNvSpPr txBox="1"/>
          <p:nvPr/>
        </p:nvSpPr>
        <p:spPr>
          <a:xfrm>
            <a:off x="251519" y="1255584"/>
            <a:ext cx="876703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>
                <a:effectLst/>
                <a:latin typeface="Calibri" panose="020F0502020204030204" pitchFamily="34" charset="0"/>
              </a:rPr>
              <a:t>Although the IAEA’s mandate is limited to safeguards, </a:t>
            </a:r>
            <a:endParaRPr lang="en-ID" dirty="0"/>
          </a:p>
          <a:p>
            <a:r>
              <a:rPr lang="en-ID" sz="1800" dirty="0">
                <a:effectLst/>
                <a:latin typeface="Calibri" panose="020F0502020204030204" pitchFamily="34" charset="0"/>
              </a:rPr>
              <a:t>recognizing that it has the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technical knowledge and experience </a:t>
            </a:r>
            <a:r>
              <a:rPr lang="en-ID" sz="1800" dirty="0">
                <a:effectLst/>
                <a:latin typeface="Calibri" panose="020F0502020204030204" pitchFamily="34" charset="0"/>
              </a:rPr>
              <a:t>to provide advice and assistance in the security area, the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IAEA provides advisory services</a:t>
            </a:r>
            <a:r>
              <a:rPr lang="en-ID" sz="1800" dirty="0">
                <a:effectLst/>
                <a:latin typeface="Calibri" panose="020F0502020204030204" pitchFamily="34" charset="0"/>
              </a:rPr>
              <a:t>. These services include missions, evaluations, and technical services to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help requesting states assess their nuclear security needs </a:t>
            </a:r>
            <a:r>
              <a:rPr lang="en-ID" sz="1800" dirty="0">
                <a:effectLst/>
                <a:latin typeface="Calibri" panose="020F0502020204030204" pitchFamily="34" charset="0"/>
              </a:rPr>
              <a:t>and </a:t>
            </a:r>
            <a:r>
              <a:rPr lang="en-ID" sz="1800" b="1" dirty="0">
                <a:effectLst/>
                <a:latin typeface="Calibri" panose="020F0502020204030204" pitchFamily="34" charset="0"/>
              </a:rPr>
              <a:t>improve their capabilities </a:t>
            </a:r>
            <a:r>
              <a:rPr lang="en-ID" sz="1800" dirty="0">
                <a:effectLst/>
                <a:latin typeface="Calibri" panose="020F0502020204030204" pitchFamily="34" charset="0"/>
              </a:rPr>
              <a:t>for securing nuclear material </a:t>
            </a:r>
            <a:endParaRPr lang="en-ID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A42964-60E4-8C68-2B46-9CCA86A17A7D}"/>
              </a:ext>
            </a:extLst>
          </p:cNvPr>
          <p:cNvSpPr txBox="1"/>
          <p:nvPr/>
        </p:nvSpPr>
        <p:spPr>
          <a:xfrm>
            <a:off x="222631" y="2908200"/>
            <a:ext cx="64087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World Institute for Nuclear Security (WINS) </a:t>
            </a:r>
            <a:endParaRPr lang="en-ID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BDE044-7B9A-1F9B-7576-FD1342D50017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5621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FDC68-EF95-8113-F7EC-332DD51C317C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</a:t>
            </a:r>
            <a:r>
              <a:rPr lang="en-ID" sz="900" dirty="0">
                <a:effectLst/>
                <a:cs typeface="Arial" panose="020B0604020202020204" pitchFamily="34" charset="0"/>
              </a:rPr>
              <a:t>Introduction to Nuclear Security, Nuclear Threat Initiative, </a:t>
            </a:r>
            <a:r>
              <a:rPr lang="en-ID" sz="900" dirty="0" err="1">
                <a:effectLst/>
                <a:cs typeface="Arial" panose="020B0604020202020204" pitchFamily="34" charset="0"/>
              </a:rPr>
              <a:t>www.nti.org</a:t>
            </a:r>
            <a:endParaRPr lang="en-ID" sz="900" dirty="0"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E41387-5C6D-FCDF-A3FD-6C917A2C48DF}"/>
              </a:ext>
            </a:extLst>
          </p:cNvPr>
          <p:cNvSpPr txBox="1"/>
          <p:nvPr/>
        </p:nvSpPr>
        <p:spPr>
          <a:xfrm>
            <a:off x="1475656" y="718508"/>
            <a:ext cx="4640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effectLst/>
                <a:latin typeface="Calibri" panose="020F0502020204030204" pitchFamily="34" charset="0"/>
              </a:rPr>
              <a:t>Existing Nuclear Security System </a:t>
            </a:r>
            <a:endParaRPr lang="en-ID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343A7E-74E9-2F50-EE3B-112ED4F2D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933173" y="-526416"/>
            <a:ext cx="5193138" cy="847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949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6D0E141-D221-1DFA-C582-64ACF247D40D}"/>
              </a:ext>
            </a:extLst>
          </p:cNvPr>
          <p:cNvSpPr txBox="1">
            <a:spLocks/>
          </p:cNvSpPr>
          <p:nvPr/>
        </p:nvSpPr>
        <p:spPr>
          <a:xfrm>
            <a:off x="5000625" y="4221163"/>
            <a:ext cx="3892550" cy="1584325"/>
          </a:xfrm>
          <a:prstGeom prst="rect">
            <a:avLst/>
          </a:prstGeom>
        </p:spPr>
        <p:txBody>
          <a:bodyPr anchor="ctr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ja-JP" sz="4400" b="1" baseline="30000" dirty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232</a:t>
            </a:r>
            <a:r>
              <a:rPr lang="id-ID" sz="4400" b="1" dirty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Thank Yo</a:t>
            </a:r>
            <a:r>
              <a:rPr lang="en-US" altLang="ja-JP" sz="4400" b="1" dirty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U</a:t>
            </a:r>
            <a:r>
              <a:rPr lang="en-US" altLang="ja-JP" sz="4400" b="1" baseline="30000" dirty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238</a:t>
            </a:r>
            <a:endParaRPr lang="id-ID" sz="4400" b="1" baseline="30000" dirty="0">
              <a:solidFill>
                <a:srgbClr val="00B050"/>
              </a:solidFill>
              <a:latin typeface="+mj-lt"/>
              <a:ea typeface="+mj-ea"/>
              <a:cs typeface="+mj-cs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id-ID" sz="4400" b="1" dirty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TeriMA Kasih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altLang="ja-JP" sz="4400" b="1" dirty="0">
                <a:solidFill>
                  <a:srgbClr val="00B050"/>
                </a:solidFill>
                <a:latin typeface="+mj-lt"/>
                <a:ea typeface="+mj-ea"/>
                <a:cs typeface="+mj-cs"/>
              </a:rPr>
              <a:t>Merci</a:t>
            </a:r>
            <a:endParaRPr lang="id-ID" sz="4400" b="1" dirty="0">
              <a:solidFill>
                <a:srgbClr val="00B050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6803" name="Picture 13" descr="ending">
            <a:extLst>
              <a:ext uri="{FF2B5EF4-FFF2-40B4-BE49-F238E27FC236}">
                <a16:creationId xmlns:a16="http://schemas.microsoft.com/office/drawing/2014/main" id="{47188B35-181C-2AD2-9440-4D085B80E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575" y="115888"/>
            <a:ext cx="4114800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4" name="Title 1">
            <a:extLst>
              <a:ext uri="{FF2B5EF4-FFF2-40B4-BE49-F238E27FC236}">
                <a16:creationId xmlns:a16="http://schemas.microsoft.com/office/drawing/2014/main" id="{CD201408-CC53-4B02-D347-67F54C7848E0}"/>
              </a:ext>
            </a:extLst>
          </p:cNvPr>
          <p:cNvSpPr txBox="1">
            <a:spLocks/>
          </p:cNvSpPr>
          <p:nvPr/>
        </p:nvSpPr>
        <p:spPr bwMode="auto">
          <a:xfrm>
            <a:off x="1588" y="5445125"/>
            <a:ext cx="4999037" cy="124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id-ID" altLang="en-US" sz="1600" b="1"/>
              <a:t>Sidik Permana</a:t>
            </a:r>
            <a:br>
              <a:rPr lang="id-ID" altLang="en-US" sz="1600" b="1">
                <a:solidFill>
                  <a:srgbClr val="0070C0"/>
                </a:solidFill>
              </a:rPr>
            </a:br>
            <a:r>
              <a:rPr lang="id-ID" altLang="en-US" sz="1600" b="1">
                <a:solidFill>
                  <a:srgbClr val="7F7F7F"/>
                </a:solidFill>
              </a:rPr>
              <a:t>Nuclear Physics and Biophysics Research Division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id-ID" altLang="en-US" sz="1600" b="1">
                <a:solidFill>
                  <a:srgbClr val="7F7F7F"/>
                </a:solidFill>
              </a:rPr>
              <a:t>Physics Department, Nuclear Science and Engineering Department, Faculty of Matematis and Natural Sciences, Institut Teknologi Bandung</a:t>
            </a:r>
          </a:p>
          <a:p>
            <a:pPr>
              <a:spcBef>
                <a:spcPct val="0"/>
              </a:spcBef>
              <a:buFontTx/>
              <a:buNone/>
            </a:pPr>
            <a:endParaRPr lang="id-ID" altLang="en-US" sz="1600" b="1">
              <a:solidFill>
                <a:srgbClr val="0070C0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6FFE9C-2D7E-EDAA-7270-D9C468617A4E}"/>
              </a:ext>
            </a:extLst>
          </p:cNvPr>
          <p:cNvCxnSpPr/>
          <p:nvPr/>
        </p:nvCxnSpPr>
        <p:spPr>
          <a:xfrm>
            <a:off x="28575" y="5572125"/>
            <a:ext cx="2133600" cy="15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8">
            <a:extLst>
              <a:ext uri="{FF2B5EF4-FFF2-40B4-BE49-F238E27FC236}">
                <a16:creationId xmlns:a16="http://schemas.microsoft.com/office/drawing/2014/main" id="{0EC7E5B8-07B4-B962-6C59-73F39B98A2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8E1A60CA-9417-1B30-3924-FC42DC2115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4725" y="2369817"/>
            <a:ext cx="3086100" cy="14465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>
                <a:solidFill>
                  <a:schemeClr val="bg1"/>
                </a:solidFill>
                <a:latin typeface="Arial" panose="020B0604020202020204" pitchFamily="34" charset="0"/>
              </a:rPr>
              <a:t>Semester 1 2022/2023</a:t>
            </a:r>
          </a:p>
          <a:p>
            <a:pPr algn="ctr" eaLnBrk="1" hangingPunct="1">
              <a:spcBef>
                <a:spcPct val="0"/>
              </a:spcBef>
              <a:buNone/>
            </a:pPr>
            <a:r>
              <a:rPr lang="en-US" alt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</a:t>
            </a:r>
            <a:r>
              <a:rPr lang="en-US" alt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>
                <a:solidFill>
                  <a:schemeClr val="bg1"/>
                </a:solidFill>
                <a:latin typeface="Arial" panose="020B0604020202020204" pitchFamily="34" charset="0"/>
              </a:rPr>
              <a:t>FMIPA ITB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3 S </a:t>
            </a:r>
            <a:r>
              <a:rPr lang="en-US" altLang="ja-JP" sz="4000" b="1" dirty="0" err="1">
                <a:solidFill>
                  <a:schemeClr val="bg1"/>
                </a:solidFill>
              </a:rPr>
              <a:t>Nuklir</a:t>
            </a:r>
            <a:endParaRPr lang="en-US" altLang="ja-JP" sz="40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1F5155-1663-D58D-88BD-9AB15D34303C}"/>
              </a:ext>
            </a:extLst>
          </p:cNvPr>
          <p:cNvSpPr txBox="1"/>
          <p:nvPr/>
        </p:nvSpPr>
        <p:spPr>
          <a:xfrm>
            <a:off x="17937" y="980728"/>
            <a:ext cx="4266031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dirty="0">
                <a:effectLst/>
                <a:latin typeface="ArialMT"/>
              </a:rPr>
              <a:t>• </a:t>
            </a:r>
            <a:r>
              <a:rPr lang="en-ID" sz="2400" dirty="0">
                <a:effectLst/>
                <a:latin typeface="Helvetica" pitchFamily="2" charset="0"/>
              </a:rPr>
              <a:t>Safety, Security, Safeguards as policy areas: forms of governance developed to manage risks connected to the use of nuclear technology. </a:t>
            </a:r>
            <a:endParaRPr lang="en-ID" sz="2400" dirty="0">
              <a:effectLst/>
            </a:endParaRPr>
          </a:p>
          <a:p>
            <a:r>
              <a:rPr lang="en-ID" sz="2400" dirty="0">
                <a:effectLst/>
                <a:latin typeface="ArialMT"/>
              </a:rPr>
              <a:t>• </a:t>
            </a:r>
            <a:r>
              <a:rPr lang="en-ID" sz="2400" dirty="0">
                <a:effectLst/>
                <a:latin typeface="Helvetica" pitchFamily="2" charset="0"/>
              </a:rPr>
              <a:t>Action at different levels:</a:t>
            </a:r>
            <a:br>
              <a:rPr lang="en-ID" sz="2400" dirty="0">
                <a:effectLst/>
                <a:latin typeface="Helvetica" pitchFamily="2" charset="0"/>
              </a:rPr>
            </a:br>
            <a:r>
              <a:rPr lang="en-ID" sz="2400" dirty="0">
                <a:effectLst/>
                <a:latin typeface="ArialMT"/>
              </a:rPr>
              <a:t>– </a:t>
            </a:r>
            <a:r>
              <a:rPr lang="en-ID" sz="2400" dirty="0">
                <a:effectLst/>
                <a:latin typeface="Helvetica" pitchFamily="2" charset="0"/>
              </a:rPr>
              <a:t>Facility: Management, internal rules, practices </a:t>
            </a:r>
            <a:r>
              <a:rPr lang="en-ID" sz="2400" dirty="0">
                <a:effectLst/>
                <a:latin typeface="ArialMT"/>
              </a:rPr>
              <a:t>– </a:t>
            </a:r>
            <a:r>
              <a:rPr lang="en-ID" sz="2400" dirty="0">
                <a:effectLst/>
                <a:latin typeface="Helvetica" pitchFamily="2" charset="0"/>
              </a:rPr>
              <a:t>National: Policies, regulatory framework </a:t>
            </a:r>
            <a:endParaRPr lang="en-ID" sz="2400" dirty="0">
              <a:effectLst/>
            </a:endParaRPr>
          </a:p>
          <a:p>
            <a:r>
              <a:rPr lang="en-ID" sz="2400" dirty="0">
                <a:effectLst/>
                <a:latin typeface="ArialMT"/>
              </a:rPr>
              <a:t>– </a:t>
            </a:r>
            <a:r>
              <a:rPr lang="en-ID" sz="2400" dirty="0">
                <a:effectLst/>
                <a:latin typeface="Helvetica" pitchFamily="2" charset="0"/>
              </a:rPr>
              <a:t>International: treaties, cooperation </a:t>
            </a:r>
            <a:r>
              <a:rPr lang="en-ID" sz="2400" dirty="0" err="1">
                <a:effectLst/>
                <a:latin typeface="Helvetica" pitchFamily="2" charset="0"/>
              </a:rPr>
              <a:t>agreeements</a:t>
            </a:r>
            <a:r>
              <a:rPr lang="en-ID" sz="2400" dirty="0">
                <a:effectLst/>
                <a:latin typeface="Helvetica" pitchFamily="2" charset="0"/>
              </a:rPr>
              <a:t>, trade control regimes, IAEA </a:t>
            </a:r>
            <a:endParaRPr lang="en-ID" sz="240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48D9E7-58A5-03B0-2752-B0206F093F2F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Alberto Muti , </a:t>
            </a:r>
            <a:r>
              <a:rPr lang="en-ID" sz="900" b="1" dirty="0">
                <a:solidFill>
                  <a:srgbClr val="16355B"/>
                </a:solidFill>
                <a:effectLst/>
                <a:cs typeface="Arial" panose="020B0604020202020204" pitchFamily="34" charset="0"/>
              </a:rPr>
              <a:t>Nuclear Safety, Security and Safeguards, VERTIC</a:t>
            </a:r>
            <a:endParaRPr lang="en-ID" sz="900" dirty="0">
              <a:effectLst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91E3FE-6865-849C-5AFD-E93E4BC01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776" y="908720"/>
            <a:ext cx="4789659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72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Keselamatan</a:t>
            </a:r>
            <a:r>
              <a:rPr lang="en-US" altLang="ja-JP" sz="4000" b="1" dirty="0">
                <a:solidFill>
                  <a:schemeClr val="bg1"/>
                </a:solidFill>
              </a:rPr>
              <a:t> (Safety)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142AC0-0350-D9C6-7961-6C0C211D01B0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Alberto Muti , </a:t>
            </a:r>
            <a:r>
              <a:rPr lang="en-ID" sz="900" b="1" dirty="0">
                <a:solidFill>
                  <a:srgbClr val="16355B"/>
                </a:solidFill>
                <a:effectLst/>
                <a:cs typeface="Arial" panose="020B0604020202020204" pitchFamily="34" charset="0"/>
              </a:rPr>
              <a:t>Nuclear Safety, Security and Safeguards, VERTIC</a:t>
            </a:r>
            <a:endParaRPr lang="en-ID" sz="900" dirty="0">
              <a:effectLst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A0E13-81D5-DE20-2988-E878BAA7CDEB}"/>
              </a:ext>
            </a:extLst>
          </p:cNvPr>
          <p:cNvSpPr txBox="1"/>
          <p:nvPr/>
        </p:nvSpPr>
        <p:spPr>
          <a:xfrm>
            <a:off x="41471" y="692696"/>
            <a:ext cx="909935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800" b="1" dirty="0">
                <a:solidFill>
                  <a:srgbClr val="16355B"/>
                </a:solidFill>
                <a:effectLst/>
                <a:cs typeface="Arial" panose="020B0604020202020204" pitchFamily="34" charset="0"/>
              </a:rPr>
              <a:t>Nuclear Safety </a:t>
            </a:r>
            <a:endParaRPr lang="en-ID" sz="2000" dirty="0">
              <a:effectLst/>
              <a:cs typeface="Arial" panose="020B0604020202020204" pitchFamily="34" charset="0"/>
            </a:endParaRPr>
          </a:p>
          <a:p>
            <a:r>
              <a:rPr lang="en-ID" sz="2000" dirty="0">
                <a:effectLst/>
                <a:cs typeface="Arial" panose="020B0604020202020204" pitchFamily="34" charset="0"/>
              </a:rPr>
              <a:t>“The achievement of proper operating conditions, prevention of accidents or mitigation of accident consequences, resulting in protection of workers, the public and the environment from undue radiation hazards.”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F4FA9C-F830-11A8-FF52-CE2663EEB7C9}"/>
              </a:ext>
            </a:extLst>
          </p:cNvPr>
          <p:cNvSpPr txBox="1"/>
          <p:nvPr/>
        </p:nvSpPr>
        <p:spPr>
          <a:xfrm>
            <a:off x="4426191" y="2139246"/>
            <a:ext cx="4661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i="1" dirty="0">
                <a:effectLst/>
                <a:latin typeface="Helvetica" pitchFamily="2" charset="0"/>
              </a:rPr>
              <a:t>IAEA Nuclear Safety Glossary </a:t>
            </a:r>
            <a:endParaRPr lang="en-ID" dirty="0"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E691B6-7F40-5F56-61CC-84D4C68524BD}"/>
              </a:ext>
            </a:extLst>
          </p:cNvPr>
          <p:cNvSpPr txBox="1"/>
          <p:nvPr/>
        </p:nvSpPr>
        <p:spPr>
          <a:xfrm>
            <a:off x="17936" y="2500851"/>
            <a:ext cx="9140825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b="1" dirty="0">
                <a:solidFill>
                  <a:srgbClr val="16355B"/>
                </a:solidFill>
                <a:effectLst/>
                <a:latin typeface="Helvetica" pitchFamily="2" charset="0"/>
              </a:rPr>
              <a:t>Nuclear Safety – International </a:t>
            </a:r>
            <a:endParaRPr lang="en-ID" dirty="0">
              <a:effectLst/>
            </a:endParaRPr>
          </a:p>
          <a:p>
            <a:r>
              <a:rPr lang="en-ID" sz="2000" dirty="0">
                <a:effectLst/>
                <a:latin typeface="Helvetica" pitchFamily="2" charset="0"/>
              </a:rPr>
              <a:t>Key International Agreements on Nuclear Safety: </a:t>
            </a:r>
            <a:endParaRPr lang="en-ID" dirty="0"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 Convention on Nuclear Safety(1994) </a:t>
            </a:r>
            <a:endParaRPr lang="en-ID" sz="1800" dirty="0">
              <a:effectLst/>
              <a:latin typeface="ArialM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 Joint Convention on the Safety of Spent Fuel Management and on the Safety of Radioactive Waste Management (1997) </a:t>
            </a:r>
            <a:endParaRPr lang="en-ID" sz="1800" dirty="0">
              <a:effectLst/>
              <a:latin typeface="ArialM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 Convention on Early Notification of a Nuclear Accident (1986) </a:t>
            </a:r>
            <a:endParaRPr lang="en-ID" sz="1800" dirty="0">
              <a:effectLst/>
              <a:latin typeface="ArialM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 Convention on Assistance in the Case of a Nuclear Accident or Radiological Emergency (1986)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IAEA supports the implementation of these treaties and encourages ratification </a:t>
            </a:r>
          </a:p>
          <a:p>
            <a:r>
              <a:rPr lang="en-ID" dirty="0"/>
              <a:t>   – IAEA acts as coordination body for the implementation of these treaties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IAEA supports improvements in Nuclear Safety in Member States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IAEA Action Plan on Nuclear Safety (2011)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IAEA Assistance </a:t>
            </a:r>
          </a:p>
        </p:txBody>
      </p:sp>
    </p:spTree>
    <p:extLst>
      <p:ext uri="{BB962C8B-B14F-4D97-AF65-F5344CB8AC3E}">
        <p14:creationId xmlns:p14="http://schemas.microsoft.com/office/powerpoint/2010/main" val="2192522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FDC68-EF95-8113-F7EC-332DD51C317C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Alberto Muti , </a:t>
            </a:r>
            <a:r>
              <a:rPr lang="en-ID" sz="900" b="1" dirty="0">
                <a:solidFill>
                  <a:srgbClr val="16355B"/>
                </a:solidFill>
                <a:effectLst/>
                <a:cs typeface="Arial" panose="020B0604020202020204" pitchFamily="34" charset="0"/>
              </a:rPr>
              <a:t>Nuclear Safety, Security and Safeguards, VERTIC</a:t>
            </a:r>
            <a:endParaRPr lang="en-ID" sz="900" dirty="0">
              <a:effectLst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598FC2-60DC-2AF1-22E1-8DD039E7E71C}"/>
              </a:ext>
            </a:extLst>
          </p:cNvPr>
          <p:cNvSpPr txBox="1"/>
          <p:nvPr/>
        </p:nvSpPr>
        <p:spPr>
          <a:xfrm>
            <a:off x="179512" y="692696"/>
            <a:ext cx="8856984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800" b="1" dirty="0">
                <a:solidFill>
                  <a:srgbClr val="16355B"/>
                </a:solidFill>
                <a:effectLst/>
                <a:latin typeface="Helvetica" pitchFamily="2" charset="0"/>
              </a:rPr>
              <a:t>Nuclear Security </a:t>
            </a:r>
            <a:endParaRPr lang="en-ID" sz="2000" dirty="0">
              <a:effectLst/>
            </a:endParaRPr>
          </a:p>
          <a:p>
            <a:r>
              <a:rPr lang="en-ID" sz="2000" dirty="0">
                <a:effectLst/>
                <a:latin typeface="Helvetica" pitchFamily="2" charset="0"/>
              </a:rPr>
              <a:t>“The prevention and detection of, and response to, theft, sabotage, unauthorized access, illegal transfer or other malicious acts involving nuclear material, other radioactive substances or their associated facilities.” </a:t>
            </a:r>
            <a:endParaRPr lang="en-ID" sz="2000" dirty="0">
              <a:effectLst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4A014-C650-A118-891B-12AD71B86D3F}"/>
              </a:ext>
            </a:extLst>
          </p:cNvPr>
          <p:cNvSpPr txBox="1"/>
          <p:nvPr/>
        </p:nvSpPr>
        <p:spPr>
          <a:xfrm>
            <a:off x="4283968" y="2047602"/>
            <a:ext cx="4640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i="1" dirty="0">
                <a:effectLst/>
                <a:latin typeface="Helvetica" pitchFamily="2" charset="0"/>
              </a:rPr>
              <a:t>IAEA Nuclear Safety Glossary </a:t>
            </a:r>
            <a:endParaRPr lang="en-ID" dirty="0"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EF0F73-37D1-6BA7-B3B1-DCB2E4736B35}"/>
              </a:ext>
            </a:extLst>
          </p:cNvPr>
          <p:cNvSpPr txBox="1"/>
          <p:nvPr/>
        </p:nvSpPr>
        <p:spPr>
          <a:xfrm>
            <a:off x="17937" y="2420888"/>
            <a:ext cx="9122888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000" b="1" dirty="0">
                <a:solidFill>
                  <a:srgbClr val="16355B"/>
                </a:solidFill>
                <a:effectLst/>
                <a:latin typeface="Helvetica" pitchFamily="2" charset="0"/>
              </a:rPr>
              <a:t>Nuclear Security </a:t>
            </a:r>
            <a:endParaRPr lang="en-ID" dirty="0">
              <a:effectLst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 The youngest of the “Three S” </a:t>
            </a:r>
            <a:endParaRPr lang="en-ID" sz="1800" dirty="0">
              <a:effectLst/>
              <a:latin typeface="ArialM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 Energised by changes in the international environment:</a:t>
            </a:r>
            <a:br>
              <a:rPr lang="en-ID" sz="1800" dirty="0">
                <a:effectLst/>
                <a:latin typeface="Helvetica" pitchFamily="2" charset="0"/>
              </a:rPr>
            </a:br>
            <a:r>
              <a:rPr lang="en-ID" sz="1600" dirty="0">
                <a:effectLst/>
                <a:latin typeface="ArialMT"/>
              </a:rPr>
              <a:t>– </a:t>
            </a:r>
            <a:r>
              <a:rPr lang="en-ID" sz="1600" dirty="0" err="1">
                <a:effectLst/>
                <a:latin typeface="Helvetica" pitchFamily="2" charset="0"/>
              </a:rPr>
              <a:t>Disgregation</a:t>
            </a:r>
            <a:r>
              <a:rPr lang="en-ID" sz="1600" dirty="0">
                <a:effectLst/>
                <a:latin typeface="Helvetica" pitchFamily="2" charset="0"/>
              </a:rPr>
              <a:t> of the former Soviet Union </a:t>
            </a:r>
            <a:endParaRPr lang="en-ID" sz="1800" dirty="0">
              <a:effectLst/>
              <a:latin typeface="ArialMT"/>
            </a:endParaRPr>
          </a:p>
          <a:p>
            <a:r>
              <a:rPr lang="en-ID" sz="1600" dirty="0">
                <a:effectLst/>
                <a:latin typeface="ArialMT"/>
              </a:rPr>
              <a:t>– </a:t>
            </a:r>
            <a:r>
              <a:rPr lang="en-ID" sz="1600" dirty="0">
                <a:effectLst/>
                <a:latin typeface="Helvetica" pitchFamily="2" charset="0"/>
              </a:rPr>
              <a:t>9/11 Attacks and “War on Terror” </a:t>
            </a:r>
            <a:endParaRPr lang="en-ID" sz="1800" dirty="0">
              <a:effectLst/>
              <a:latin typeface="ArialM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 Since then, it has risen to prominence in international agenda – and profoundly changed as a concept </a:t>
            </a:r>
            <a:endParaRPr lang="en-ID" sz="1800" dirty="0">
              <a:effectLst/>
              <a:latin typeface="ArialM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 Nuclear Security is a responsibility of the state </a:t>
            </a:r>
          </a:p>
          <a:p>
            <a:r>
              <a:rPr lang="en-ID" dirty="0"/>
              <a:t>• “Original” nuclear security was physical protection: guards, gates and guns </a:t>
            </a:r>
          </a:p>
          <a:p>
            <a:r>
              <a:rPr lang="en-ID" dirty="0"/>
              <a:t>– Principles such as “Defence in Depth” and “Deter, Detect, Delay, Respond, Recover” </a:t>
            </a:r>
          </a:p>
          <a:p>
            <a:r>
              <a:rPr lang="en-ID" dirty="0"/>
              <a:t>• Over time, the concept expanded to include the human elements of security: </a:t>
            </a:r>
          </a:p>
          <a:p>
            <a:r>
              <a:rPr lang="en-ID" dirty="0"/>
              <a:t>– Insider Threat</a:t>
            </a:r>
            <a:br>
              <a:rPr lang="en-ID" dirty="0"/>
            </a:br>
            <a:r>
              <a:rPr lang="en-ID" dirty="0"/>
              <a:t>– “Security Culture” among facility staff </a:t>
            </a:r>
          </a:p>
        </p:txBody>
      </p:sp>
    </p:spTree>
    <p:extLst>
      <p:ext uri="{BB962C8B-B14F-4D97-AF65-F5344CB8AC3E}">
        <p14:creationId xmlns:p14="http://schemas.microsoft.com/office/powerpoint/2010/main" val="3648470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195FA384-7B6B-E509-09CE-8FF55DC052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Keamanan</a:t>
            </a:r>
            <a:r>
              <a:rPr lang="en-US" altLang="ja-JP" sz="4000" b="1" dirty="0">
                <a:solidFill>
                  <a:schemeClr val="bg1"/>
                </a:solidFill>
              </a:rPr>
              <a:t> (Security)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FDC68-EF95-8113-F7EC-332DD51C317C}"/>
              </a:ext>
            </a:extLst>
          </p:cNvPr>
          <p:cNvSpPr txBox="1"/>
          <p:nvPr/>
        </p:nvSpPr>
        <p:spPr>
          <a:xfrm>
            <a:off x="17937" y="6381328"/>
            <a:ext cx="874846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900" dirty="0" err="1">
                <a:cs typeface="Arial" panose="020B0604020202020204" pitchFamily="34" charset="0"/>
              </a:rPr>
              <a:t>Sumber</a:t>
            </a:r>
            <a:r>
              <a:rPr lang="en-ID" sz="900" dirty="0">
                <a:cs typeface="Arial" panose="020B0604020202020204" pitchFamily="34" charset="0"/>
              </a:rPr>
              <a:t> : Alberto Muti , </a:t>
            </a:r>
            <a:r>
              <a:rPr lang="en-ID" sz="900" b="1" dirty="0">
                <a:solidFill>
                  <a:srgbClr val="16355B"/>
                </a:solidFill>
                <a:effectLst/>
                <a:cs typeface="Arial" panose="020B0604020202020204" pitchFamily="34" charset="0"/>
              </a:rPr>
              <a:t>Nuclear Safety, Security and Safeguards, VERTIC</a:t>
            </a:r>
            <a:endParaRPr lang="en-ID" sz="900" dirty="0">
              <a:effectLst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3CA429-EC83-7676-395B-3585BE326E80}"/>
              </a:ext>
            </a:extLst>
          </p:cNvPr>
          <p:cNvSpPr txBox="1"/>
          <p:nvPr/>
        </p:nvSpPr>
        <p:spPr>
          <a:xfrm>
            <a:off x="179512" y="692696"/>
            <a:ext cx="46403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b="1" dirty="0">
                <a:solidFill>
                  <a:srgbClr val="16355B"/>
                </a:solidFill>
                <a:effectLst/>
                <a:latin typeface="Helvetica" pitchFamily="2" charset="0"/>
              </a:rPr>
              <a:t>Nuclear Security – International </a:t>
            </a:r>
            <a:endParaRPr lang="en-ID" dirty="0"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25A864-1B6F-CB22-9726-2CFB7AE06D70}"/>
              </a:ext>
            </a:extLst>
          </p:cNvPr>
          <p:cNvSpPr txBox="1"/>
          <p:nvPr/>
        </p:nvSpPr>
        <p:spPr>
          <a:xfrm>
            <a:off x="17937" y="1064346"/>
            <a:ext cx="914082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>
                <a:effectLst/>
                <a:latin typeface="Helvetica" pitchFamily="2" charset="0"/>
              </a:rPr>
              <a:t>Key International initiatives on Nuclear Security: </a:t>
            </a:r>
            <a:endParaRPr lang="en-ID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Cooperative Threat Reduction Programmes (1990s onwards) </a:t>
            </a:r>
            <a:endParaRPr lang="en-ID" sz="1800" dirty="0">
              <a:effectLst/>
              <a:latin typeface="ArialM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Global Partnership (G7-backed, 31 members, 2002) </a:t>
            </a:r>
            <a:endParaRPr lang="en-ID" sz="1800" dirty="0">
              <a:effectLst/>
              <a:latin typeface="ArialM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Nuclear Security Summits (2010-2016) </a:t>
            </a:r>
            <a:endParaRPr lang="en-ID" sz="1800" dirty="0">
              <a:effectLst/>
              <a:latin typeface="ArialM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US Partnership for Nuclear Security </a:t>
            </a:r>
            <a:endParaRPr lang="en-ID" sz="1800" dirty="0">
              <a:effectLst/>
              <a:latin typeface="ArialM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800" dirty="0">
                <a:effectLst/>
                <a:latin typeface="Helvetica" pitchFamily="2" charset="0"/>
              </a:rPr>
              <a:t>EU CBRN Centres of Excellence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Convention on the Physical Protection of Nuclear Material (1980) + 2005 Amendment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Code of Conduct on the Safety and Security of Radioactive Sources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International Convention for the Suppression of Acts of Nuclear Terrorism (2007)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UN Security Council Resolutions: </a:t>
            </a:r>
          </a:p>
          <a:p>
            <a:r>
              <a:rPr lang="en-ID" dirty="0"/>
              <a:t>– 1373 (2001)</a:t>
            </a:r>
            <a:br>
              <a:rPr lang="en-ID" dirty="0"/>
            </a:br>
            <a:r>
              <a:rPr lang="en-ID" dirty="0"/>
              <a:t>– 1540 (2004)</a:t>
            </a:r>
            <a:r>
              <a:rPr lang="en-ID" sz="1800" dirty="0">
                <a:effectLst/>
                <a:latin typeface="Helvetica" pitchFamily="2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Not all these instruments relate back to the IAEA – the international framework is more fragmented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The IAEA has stepped up to provide a coordination and support role on nuclear security after 2001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/>
              <a:t>Key documents: Nuclear Security Plans, starting in 2003. Current plan is 2018-2021 </a:t>
            </a:r>
          </a:p>
          <a:p>
            <a:endParaRPr lang="en-ID" sz="1800" dirty="0">
              <a:effectLst/>
              <a:latin typeface="ArialMT"/>
            </a:endParaRPr>
          </a:p>
        </p:txBody>
      </p:sp>
    </p:spTree>
    <p:extLst>
      <p:ext uri="{BB962C8B-B14F-4D97-AF65-F5344CB8AC3E}">
        <p14:creationId xmlns:p14="http://schemas.microsoft.com/office/powerpoint/2010/main" val="347644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DAB60B0C-4310-C67F-934F-82A3FFC8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Seifgard</a:t>
            </a:r>
            <a:r>
              <a:rPr lang="en-US" altLang="ja-JP" sz="4000" b="1" dirty="0">
                <a:solidFill>
                  <a:schemeClr val="bg1"/>
                </a:solidFill>
              </a:rPr>
              <a:t> (Safeguard)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07BC-2DAF-AB7B-7D25-C14F3819F1C3}"/>
              </a:ext>
            </a:extLst>
          </p:cNvPr>
          <p:cNvSpPr txBox="1"/>
          <p:nvPr/>
        </p:nvSpPr>
        <p:spPr>
          <a:xfrm>
            <a:off x="-34417" y="6421500"/>
            <a:ext cx="9140825" cy="203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ID" sz="700" dirty="0" err="1">
                <a:cs typeface="Arial" panose="020B0604020202020204" pitchFamily="34" charset="0"/>
              </a:rPr>
              <a:t>Sumber</a:t>
            </a:r>
            <a:r>
              <a:rPr lang="en-ID" sz="700" dirty="0">
                <a:cs typeface="Arial" panose="020B0604020202020204" pitchFamily="34" charset="0"/>
              </a:rPr>
              <a:t> : </a:t>
            </a:r>
            <a:r>
              <a:rPr lang="en-US" altLang="en-US" sz="800" dirty="0"/>
              <a:t>How IAEA Safeguards Work, Matthew Bunn IGA-232, Controlling the World’s Most Dangerous Weapons, 20 September 2013, </a:t>
            </a:r>
            <a:r>
              <a:rPr lang="en-US" altLang="en-US" sz="800" dirty="0" err="1"/>
              <a:t>belfercenter.org</a:t>
            </a:r>
            <a:r>
              <a:rPr lang="en-US" altLang="en-US" sz="800" dirty="0"/>
              <a:t>/</a:t>
            </a:r>
            <a:r>
              <a:rPr lang="en-US" altLang="en-US" sz="800" dirty="0" err="1"/>
              <a:t>mta</a:t>
            </a:r>
            <a:endParaRPr lang="en-US" altLang="en-US" sz="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232BD20-B5E3-06DD-20D4-CE40BDF991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536" y="654009"/>
            <a:ext cx="7927975" cy="1104900"/>
          </a:xfrm>
        </p:spPr>
        <p:txBody>
          <a:bodyPr/>
          <a:lstStyle/>
          <a:p>
            <a:r>
              <a:rPr lang="en-US" altLang="en-US" sz="4000" dirty="0"/>
              <a:t>Traditional safeguards </a:t>
            </a:r>
            <a:endParaRPr lang="en-US" alt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B3E704C-6F63-8714-0D1F-CF02C972E0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6248" y="2063709"/>
            <a:ext cx="788352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/>
              <a:t>Traditional safeguards use </a:t>
            </a:r>
            <a:r>
              <a:rPr lang="ja-JP" altLang="en-US" sz="2400"/>
              <a:t>“</a:t>
            </a:r>
            <a:r>
              <a:rPr lang="en-US" altLang="ja-JP" sz="2400"/>
              <a:t>material accountancy</a:t>
            </a:r>
            <a:r>
              <a:rPr lang="ja-JP" altLang="en-US" sz="2400"/>
              <a:t>”</a:t>
            </a:r>
            <a:r>
              <a:rPr lang="en-US" altLang="ja-JP" sz="2400"/>
              <a:t> and </a:t>
            </a:r>
            <a:r>
              <a:rPr lang="ja-JP" altLang="en-US" sz="2400"/>
              <a:t>“</a:t>
            </a:r>
            <a:r>
              <a:rPr lang="en-US" altLang="ja-JP" sz="2400"/>
              <a:t>containment and surveillance</a:t>
            </a:r>
            <a:r>
              <a:rPr lang="ja-JP" altLang="en-US" sz="2400"/>
              <a:t>”</a:t>
            </a:r>
            <a:r>
              <a:rPr lang="en-US" altLang="ja-JP" sz="2400"/>
              <a:t> to provide </a:t>
            </a:r>
            <a:r>
              <a:rPr lang="en-US" altLang="ja-JP" sz="2400" i="1"/>
              <a:t>timely detection </a:t>
            </a:r>
            <a:r>
              <a:rPr lang="en-US" altLang="ja-JP" sz="2400"/>
              <a:t>of diversion of </a:t>
            </a:r>
            <a:r>
              <a:rPr lang="en-US" altLang="ja-JP" sz="2400" i="1"/>
              <a:t>significant quantities </a:t>
            </a:r>
            <a:r>
              <a:rPr lang="en-US" altLang="ja-JP" sz="2400"/>
              <a:t>of nuclear material, and to </a:t>
            </a:r>
            <a:r>
              <a:rPr lang="en-US" altLang="ja-JP" sz="2400" i="1"/>
              <a:t>deter</a:t>
            </a:r>
            <a:r>
              <a:rPr lang="en-US" altLang="ja-JP" sz="2400"/>
              <a:t> such diversion by the </a:t>
            </a:r>
            <a:r>
              <a:rPr lang="en-US" altLang="ja-JP" sz="2400" i="1"/>
              <a:t>risk of detection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Significant quantities: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Pu or U233: 	8 kg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HEU:		25 kg contained U-235</a:t>
            </a:r>
          </a:p>
          <a:p>
            <a:pPr lvl="1">
              <a:lnSpc>
                <a:spcPct val="90000"/>
              </a:lnSpc>
            </a:pPr>
            <a:r>
              <a:rPr lang="en-US" altLang="en-US" sz="2000" i="1"/>
              <a:t>Bombs can be made with less -- a key issue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Timeliness goal: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1 month for unirradiated Pu or HEU (incl. MOX)</a:t>
            </a:r>
          </a:p>
          <a:p>
            <a:pPr lvl="1">
              <a:lnSpc>
                <a:spcPct val="90000"/>
              </a:lnSpc>
            </a:pPr>
            <a:r>
              <a:rPr lang="en-US" altLang="en-US" sz="2000" i="1"/>
              <a:t>Longer than estimated conversion time – another key issue</a:t>
            </a:r>
          </a:p>
        </p:txBody>
      </p:sp>
    </p:spTree>
    <p:extLst>
      <p:ext uri="{BB962C8B-B14F-4D97-AF65-F5344CB8AC3E}">
        <p14:creationId xmlns:p14="http://schemas.microsoft.com/office/powerpoint/2010/main" val="201882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">
            <a:extLst>
              <a:ext uri="{FF2B5EF4-FFF2-40B4-BE49-F238E27FC236}">
                <a16:creationId xmlns:a16="http://schemas.microsoft.com/office/drawing/2014/main" id="{3F29B01D-D17D-2FCE-2523-79487A070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615113"/>
            <a:ext cx="9140825" cy="26159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4" tIns="45712" rIns="91424" bIns="4571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Pengawasan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(RN6086)                 Semester 1, TA 2022/2023, Program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Magister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Ilmu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Rekayasa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Nuklir</a:t>
            </a:r>
            <a:r>
              <a:rPr lang="en-US" alt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FMIPA ITB</a:t>
            </a:r>
          </a:p>
        </p:txBody>
      </p:sp>
      <p:sp>
        <p:nvSpPr>
          <p:cNvPr id="3" name="Text Box 1">
            <a:extLst>
              <a:ext uri="{FF2B5EF4-FFF2-40B4-BE49-F238E27FC236}">
                <a16:creationId xmlns:a16="http://schemas.microsoft.com/office/drawing/2014/main" id="{DAB60B0C-4310-C67F-934F-82A3FFC86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71801" y="-27384"/>
            <a:ext cx="6372200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9984" tIns="44992" rIns="89984" bIns="44992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None/>
            </a:pPr>
            <a:r>
              <a:rPr lang="en-US" altLang="ja-JP" sz="4000" b="1" dirty="0" err="1">
                <a:solidFill>
                  <a:schemeClr val="bg1"/>
                </a:solidFill>
              </a:rPr>
              <a:t>Konsep</a:t>
            </a:r>
            <a:r>
              <a:rPr lang="en-US" altLang="ja-JP" sz="4000" b="1" dirty="0">
                <a:solidFill>
                  <a:schemeClr val="bg1"/>
                </a:solidFill>
              </a:rPr>
              <a:t> </a:t>
            </a:r>
            <a:r>
              <a:rPr lang="en-US" altLang="ja-JP" sz="4000" b="1" dirty="0" err="1">
                <a:solidFill>
                  <a:schemeClr val="bg1"/>
                </a:solidFill>
              </a:rPr>
              <a:t>Seifgard</a:t>
            </a:r>
            <a:r>
              <a:rPr lang="en-US" altLang="ja-JP" sz="4000" b="1" dirty="0">
                <a:solidFill>
                  <a:schemeClr val="bg1"/>
                </a:solidFill>
              </a:rPr>
              <a:t> (Safeguard)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107BC-2DAF-AB7B-7D25-C14F3819F1C3}"/>
              </a:ext>
            </a:extLst>
          </p:cNvPr>
          <p:cNvSpPr txBox="1"/>
          <p:nvPr/>
        </p:nvSpPr>
        <p:spPr>
          <a:xfrm>
            <a:off x="-34417" y="6421500"/>
            <a:ext cx="9140825" cy="2031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ID" sz="700" dirty="0" err="1">
                <a:cs typeface="Arial" panose="020B0604020202020204" pitchFamily="34" charset="0"/>
              </a:rPr>
              <a:t>Sumber</a:t>
            </a:r>
            <a:r>
              <a:rPr lang="en-ID" sz="700" dirty="0">
                <a:cs typeface="Arial" panose="020B0604020202020204" pitchFamily="34" charset="0"/>
              </a:rPr>
              <a:t> : </a:t>
            </a:r>
            <a:r>
              <a:rPr lang="en-US" altLang="en-US" sz="800" dirty="0"/>
              <a:t>How IAEA Safeguards Work, Matthew Bunn IGA-232, Controlling the World’s Most Dangerous Weapons, 20 September 2013, </a:t>
            </a:r>
            <a:r>
              <a:rPr lang="en-US" altLang="en-US" sz="800" dirty="0" err="1"/>
              <a:t>belfercenter.org</a:t>
            </a:r>
            <a:r>
              <a:rPr lang="en-US" altLang="en-US" sz="800" dirty="0"/>
              <a:t>/</a:t>
            </a:r>
            <a:r>
              <a:rPr lang="en-US" altLang="en-US" sz="800" dirty="0" err="1"/>
              <a:t>mta</a:t>
            </a:r>
            <a:endParaRPr lang="en-US" altLang="en-US" sz="8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109CE16-2410-7C68-B243-E948BD9531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8938" y="535260"/>
            <a:ext cx="7927975" cy="1104900"/>
          </a:xfrm>
        </p:spPr>
        <p:txBody>
          <a:bodyPr/>
          <a:lstStyle/>
          <a:p>
            <a:r>
              <a:rPr lang="en-US" altLang="en-US" sz="4000" dirty="0"/>
              <a:t>Material accountancy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925DE0C-9253-3E26-5454-81F031E5F1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675" y="1944960"/>
            <a:ext cx="81915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GB" altLang="en-US" sz="2400" b="1" i="1"/>
              <a:t>MUF</a:t>
            </a:r>
            <a:r>
              <a:rPr lang="en-GB" altLang="en-US" sz="2400"/>
              <a:t> (</a:t>
            </a:r>
            <a:r>
              <a:rPr lang="en-GB" altLang="en-US" sz="2400" i="1">
                <a:solidFill>
                  <a:schemeClr val="hlink"/>
                </a:solidFill>
              </a:rPr>
              <a:t>M</a:t>
            </a:r>
            <a:r>
              <a:rPr lang="en-GB" altLang="en-US" sz="2400"/>
              <a:t>aterial </a:t>
            </a:r>
            <a:r>
              <a:rPr lang="en-GB" altLang="en-US" sz="2400" i="1">
                <a:solidFill>
                  <a:schemeClr val="hlink"/>
                </a:solidFill>
              </a:rPr>
              <a:t>U</a:t>
            </a:r>
            <a:r>
              <a:rPr lang="en-GB" altLang="en-US" sz="2400"/>
              <a:t>naccounted </a:t>
            </a:r>
            <a:r>
              <a:rPr lang="en-GB" altLang="en-US" sz="2400" i="1">
                <a:solidFill>
                  <a:schemeClr val="hlink"/>
                </a:solidFill>
              </a:rPr>
              <a:t>F</a:t>
            </a:r>
            <a:r>
              <a:rPr lang="en-GB" altLang="en-US" sz="2400"/>
              <a:t>or)  =</a:t>
            </a:r>
          </a:p>
          <a:p>
            <a:pPr>
              <a:lnSpc>
                <a:spcPct val="90000"/>
              </a:lnSpc>
              <a:buFont typeface="Monotype Sorts" pitchFamily="2" charset="2"/>
              <a:buNone/>
            </a:pPr>
            <a:r>
              <a:rPr lang="en-GB" altLang="en-US" sz="2400"/>
              <a:t>Beginning inventory + Additions to inventory -  Ending inventory - Removals from inventory</a:t>
            </a:r>
          </a:p>
          <a:p>
            <a:pPr>
              <a:lnSpc>
                <a:spcPct val="90000"/>
              </a:lnSpc>
            </a:pPr>
            <a:r>
              <a:rPr lang="en-US" altLang="en-US" sz="2400">
                <a:sym typeface="Math A" charset="0"/>
              </a:rPr>
              <a:t>Because of measurement uncertainties, all bulk facilities have some MUF – but does it mean a real loss?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>
                <a:sym typeface="Math A" charset="0"/>
              </a:rPr>
              <a:t>σMUF</a:t>
            </a:r>
            <a:r>
              <a:rPr lang="en-US" altLang="en-US" sz="2000">
                <a:sym typeface="Math A" charset="0"/>
              </a:rPr>
              <a:t> -- standard deviation of MUF -- is measurement precision</a:t>
            </a:r>
          </a:p>
          <a:p>
            <a:pPr lvl="1">
              <a:lnSpc>
                <a:spcPct val="90000"/>
              </a:lnSpc>
            </a:pPr>
            <a:r>
              <a:rPr lang="en-US" altLang="en-US" sz="2000">
                <a:sym typeface="Math A" charset="0"/>
              </a:rPr>
              <a:t>If MUF &gt; than some threshold level -- usually 3 σMUF -- IAEA rejects the hypothesis that real MUF is zero, investigates possibility that diversion has occurred</a:t>
            </a:r>
          </a:p>
          <a:p>
            <a:pPr>
              <a:lnSpc>
                <a:spcPct val="90000"/>
              </a:lnSpc>
            </a:pPr>
            <a:r>
              <a:rPr lang="en-US" altLang="en-US" sz="2400">
                <a:sym typeface="Math A" charset="0"/>
              </a:rPr>
              <a:t>For item facility (e.g., LWR), MUF=0 unless something is missing</a:t>
            </a:r>
          </a:p>
          <a:p>
            <a:pPr>
              <a:lnSpc>
                <a:spcPct val="90000"/>
              </a:lnSpc>
              <a:spcBef>
                <a:spcPts val="1175"/>
              </a:spcBef>
              <a:buFont typeface="Monotype Sorts" pitchFamily="2" charset="2"/>
              <a:buNone/>
            </a:pPr>
            <a:r>
              <a:rPr lang="en-US" altLang="en-US" sz="2400" i="1"/>
              <a:t>These days MUF sometimes called </a:t>
            </a:r>
            <a:r>
              <a:rPr lang="ja-JP" altLang="en-US" sz="2400" i="1"/>
              <a:t>“</a:t>
            </a:r>
            <a:r>
              <a:rPr lang="en-US" altLang="ja-JP" sz="2400" i="1"/>
              <a:t>inventory difference</a:t>
            </a:r>
            <a:r>
              <a:rPr lang="ja-JP" altLang="en-US" sz="2400" i="1"/>
              <a:t>”</a:t>
            </a:r>
            <a:r>
              <a:rPr lang="en-US" altLang="ja-JP" sz="2400" i="1"/>
              <a:t> or ID</a:t>
            </a:r>
            <a:endParaRPr lang="en-US" altLang="en-US" sz="2400" i="1"/>
          </a:p>
        </p:txBody>
      </p:sp>
    </p:spTree>
    <p:extLst>
      <p:ext uri="{BB962C8B-B14F-4D97-AF65-F5344CB8AC3E}">
        <p14:creationId xmlns:p14="http://schemas.microsoft.com/office/powerpoint/2010/main" val="2247253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13734</TotalTime>
  <Words>3925</Words>
  <Application>Microsoft Macintosh PowerPoint</Application>
  <PresentationFormat>On-screen Show (4:3)</PresentationFormat>
  <Paragraphs>285</Paragraphs>
  <Slides>32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ArialMT</vt:lpstr>
      <vt:lpstr>Arial</vt:lpstr>
      <vt:lpstr>Calibri</vt:lpstr>
      <vt:lpstr>Century</vt:lpstr>
      <vt:lpstr>Helvetica</vt:lpstr>
      <vt:lpstr>Monotype Sorts</vt:lpstr>
      <vt:lpstr>Times New Roman</vt:lpstr>
      <vt:lpstr>Wingdings</vt:lpstr>
      <vt:lpstr>Office Theme</vt:lpstr>
      <vt:lpstr>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Traditional safeguards </vt:lpstr>
      <vt:lpstr>Material accountancy</vt:lpstr>
      <vt:lpstr>International accountancy standards </vt:lpstr>
      <vt:lpstr>Containment and surveillance</vt:lpstr>
      <vt:lpstr>Safeguarding a reprocessing plant </vt:lpstr>
      <vt:lpstr>PowerPoint Presentation</vt:lpstr>
      <vt:lpstr>Example: some failures in Iran</vt:lpstr>
      <vt:lpstr>Safeguards technologies: A wide range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Judul Presentasi</dc:title>
  <dc:creator>fan</dc:creator>
  <cp:lastModifiedBy>Sidik Permana</cp:lastModifiedBy>
  <cp:revision>141</cp:revision>
  <dcterms:created xsi:type="dcterms:W3CDTF">2010-12-20T15:05:16Z</dcterms:created>
  <dcterms:modified xsi:type="dcterms:W3CDTF">2022-09-27T03:11:58Z</dcterms:modified>
</cp:coreProperties>
</file>